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Lst>
  <p:notesMasterIdLst>
    <p:notesMasterId r:id="rId73"/>
  </p:notesMasterIdLst>
  <p:sldIdLst>
    <p:sldId id="256" r:id="rId11"/>
    <p:sldId id="556" r:id="rId12"/>
    <p:sldId id="606" r:id="rId13"/>
    <p:sldId id="607" r:id="rId14"/>
    <p:sldId id="608" r:id="rId15"/>
    <p:sldId id="609" r:id="rId16"/>
    <p:sldId id="610" r:id="rId17"/>
    <p:sldId id="611" r:id="rId18"/>
    <p:sldId id="612" r:id="rId19"/>
    <p:sldId id="613" r:id="rId20"/>
    <p:sldId id="660" r:id="rId21"/>
    <p:sldId id="661" r:id="rId22"/>
    <p:sldId id="614" r:id="rId23"/>
    <p:sldId id="645" r:id="rId24"/>
    <p:sldId id="649" r:id="rId25"/>
    <p:sldId id="647" r:id="rId26"/>
    <p:sldId id="662" r:id="rId27"/>
    <p:sldId id="663" r:id="rId28"/>
    <p:sldId id="648" r:id="rId29"/>
    <p:sldId id="664" r:id="rId30"/>
    <p:sldId id="668" r:id="rId31"/>
    <p:sldId id="619" r:id="rId32"/>
    <p:sldId id="624" r:id="rId33"/>
    <p:sldId id="620" r:id="rId34"/>
    <p:sldId id="621" r:id="rId35"/>
    <p:sldId id="622" r:id="rId36"/>
    <p:sldId id="623" r:id="rId37"/>
    <p:sldId id="625" r:id="rId38"/>
    <p:sldId id="674" r:id="rId39"/>
    <p:sldId id="626" r:id="rId40"/>
    <p:sldId id="675" r:id="rId41"/>
    <p:sldId id="676" r:id="rId42"/>
    <p:sldId id="677" r:id="rId43"/>
    <p:sldId id="678" r:id="rId44"/>
    <p:sldId id="629" r:id="rId45"/>
    <p:sldId id="630" r:id="rId46"/>
    <p:sldId id="652" r:id="rId47"/>
    <p:sldId id="631" r:id="rId48"/>
    <p:sldId id="670" r:id="rId49"/>
    <p:sldId id="671" r:id="rId50"/>
    <p:sldId id="672" r:id="rId51"/>
    <p:sldId id="632" r:id="rId52"/>
    <p:sldId id="633" r:id="rId53"/>
    <p:sldId id="673" r:id="rId54"/>
    <p:sldId id="634" r:id="rId55"/>
    <p:sldId id="635" r:id="rId56"/>
    <p:sldId id="636" r:id="rId57"/>
    <p:sldId id="637" r:id="rId58"/>
    <p:sldId id="638" r:id="rId59"/>
    <p:sldId id="639" r:id="rId60"/>
    <p:sldId id="640" r:id="rId61"/>
    <p:sldId id="641" r:id="rId62"/>
    <p:sldId id="642" r:id="rId63"/>
    <p:sldId id="643" r:id="rId64"/>
    <p:sldId id="644" r:id="rId65"/>
    <p:sldId id="653" r:id="rId66"/>
    <p:sldId id="665" r:id="rId67"/>
    <p:sldId id="666" r:id="rId68"/>
    <p:sldId id="667" r:id="rId69"/>
    <p:sldId id="669" r:id="rId70"/>
    <p:sldId id="495" r:id="rId71"/>
    <p:sldId id="454" r:id="rId7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60"/>
            <p14:sldId id="661"/>
            <p14:sldId id="614"/>
            <p14:sldId id="645"/>
            <p14:sldId id="649"/>
            <p14:sldId id="647"/>
            <p14:sldId id="662"/>
            <p14:sldId id="663"/>
            <p14:sldId id="648"/>
            <p14:sldId id="664"/>
            <p14:sldId id="668"/>
            <p14:sldId id="619"/>
            <p14:sldId id="624"/>
            <p14:sldId id="620"/>
            <p14:sldId id="621"/>
            <p14:sldId id="622"/>
            <p14:sldId id="623"/>
            <p14:sldId id="625"/>
            <p14:sldId id="674"/>
            <p14:sldId id="626"/>
            <p14:sldId id="675"/>
            <p14:sldId id="676"/>
            <p14:sldId id="677"/>
            <p14:sldId id="678"/>
            <p14:sldId id="629"/>
            <p14:sldId id="630"/>
            <p14:sldId id="652"/>
            <p14:sldId id="631"/>
            <p14:sldId id="670"/>
            <p14:sldId id="671"/>
            <p14:sldId id="672"/>
            <p14:sldId id="632"/>
            <p14:sldId id="633"/>
            <p14:sldId id="673"/>
            <p14:sldId id="634"/>
            <p14:sldId id="635"/>
            <p14:sldId id="636"/>
            <p14:sldId id="637"/>
            <p14:sldId id="638"/>
            <p14:sldId id="639"/>
            <p14:sldId id="640"/>
            <p14:sldId id="641"/>
            <p14:sldId id="642"/>
            <p14:sldId id="643"/>
            <p14:sldId id="644"/>
            <p14:sldId id="653"/>
            <p14:sldId id="665"/>
            <p14:sldId id="666"/>
            <p14:sldId id="667"/>
            <p14:sldId id="669"/>
          </p14:sldIdLst>
        </p14:section>
        <p14:section name="Exit" id="{26D33BE0-B19C-465D-8801-1598009CC099}">
          <p14:sldIdLst>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79" d="100"/>
          <a:sy n="79" d="100"/>
        </p:scale>
        <p:origin x="528"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1/9/2016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11</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smtClean="0">
                <a:solidFill>
                  <a:schemeClr val="tx1"/>
                </a:solidFill>
                <a:effectLst/>
                <a:latin typeface="+mn-lt"/>
                <a:ea typeface="+mn-ea"/>
                <a:cs typeface="+mn-cs"/>
              </a:rPr>
              <a:t>compute-</a:t>
            </a:r>
            <a:r>
              <a:rPr lang="en-US" sz="1200" b="0" i="1" kern="1200" dirty="0" err="1" smtClean="0">
                <a:solidFill>
                  <a:schemeClr val="tx1"/>
                </a:solidFill>
                <a:effectLst/>
                <a:latin typeface="+mn-lt"/>
                <a:ea typeface="+mn-ea"/>
                <a:cs typeface="+mn-cs"/>
              </a:rPr>
              <a:t>intensive</a:t>
            </a:r>
            <a:r>
              <a:rPr lang="en-US" sz="1200" b="0" i="0" kern="1200" dirty="0" err="1" smtClean="0">
                <a:solidFill>
                  <a:schemeClr val="tx1"/>
                </a:solidFill>
                <a:effectLst/>
                <a:latin typeface="+mn-lt"/>
                <a:ea typeface="+mn-ea"/>
                <a:cs typeface="+mn-cs"/>
              </a:rPr>
              <a:t>instances</a:t>
            </a:r>
            <a:r>
              <a:rPr lang="en-US" sz="1200" b="0" i="0" kern="1200" dirty="0" smtClean="0">
                <a:solidFill>
                  <a:schemeClr val="tx1"/>
                </a:solidFill>
                <a:effectLst/>
                <a:latin typeface="+mn-lt"/>
                <a:ea typeface="+mn-ea"/>
                <a:cs typeface="+mn-cs"/>
              </a:rPr>
              <a:t>. Key features of these instances include:</a:t>
            </a:r>
          </a:p>
          <a:p>
            <a:r>
              <a:rPr lang="en-US" sz="1200" b="1" i="0" kern="1200" dirty="0" smtClean="0">
                <a:solidFill>
                  <a:schemeClr val="tx1"/>
                </a:solidFill>
                <a:effectLst/>
                <a:latin typeface="+mn-lt"/>
                <a:ea typeface="+mn-ea"/>
                <a:cs typeface="+mn-cs"/>
              </a:rPr>
              <a:t>High-performance hardware</a:t>
            </a:r>
            <a:r>
              <a:rPr lang="en-US" sz="1200" b="0" i="0" kern="1200" dirty="0" smtClean="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smtClean="0">
                <a:solidFill>
                  <a:schemeClr val="tx1"/>
                </a:solidFill>
                <a:effectLst/>
                <a:latin typeface="+mn-lt"/>
                <a:ea typeface="+mn-ea"/>
                <a:cs typeface="+mn-cs"/>
              </a:rPr>
              <a:t>RDMA network connection for MPI applications</a:t>
            </a:r>
            <a:r>
              <a:rPr lang="en-US" sz="1200" b="0" i="0" kern="1200" dirty="0" smtClean="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smtClean="0">
                <a:solidFill>
                  <a:schemeClr val="tx1"/>
                </a:solidFill>
                <a:effectLst/>
                <a:latin typeface="+mn-lt"/>
                <a:ea typeface="+mn-ea"/>
                <a:cs typeface="+mn-cs"/>
              </a:rPr>
              <a:t>Support for Linux and Windows HPC clusters</a:t>
            </a:r>
            <a:r>
              <a:rPr lang="en-US" sz="1200" b="0" i="0" kern="1200" dirty="0" smtClean="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5017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1/9/2016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1/9/2016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3598779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1/9/2016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34</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39</a:t>
            </a:fld>
            <a:endParaRPr lang="en-US" altLang="en-US" smtClean="0"/>
          </a:p>
        </p:txBody>
      </p:sp>
    </p:spTree>
    <p:extLst>
      <p:ext uri="{BB962C8B-B14F-4D97-AF65-F5344CB8AC3E}">
        <p14:creationId xmlns:p14="http://schemas.microsoft.com/office/powerpoint/2010/main" val="4032066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40</a:t>
            </a:fld>
            <a:endParaRPr lang="en-US" altLang="en-US" smtClean="0"/>
          </a:p>
        </p:txBody>
      </p:sp>
    </p:spTree>
    <p:extLst>
      <p:ext uri="{BB962C8B-B14F-4D97-AF65-F5344CB8AC3E}">
        <p14:creationId xmlns:p14="http://schemas.microsoft.com/office/powerpoint/2010/main" val="1024995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smtClean="0"/>
              <a:t>TechEd 2013</a:t>
            </a:r>
          </a:p>
        </p:txBody>
      </p:sp>
      <p:sp>
        <p:nvSpPr>
          <p:cNvPr id="5" name="Footer Placeholder 4"/>
          <p:cNvSpPr>
            <a:spLocks noGrp="1"/>
          </p:cNvSpPr>
          <p:nvPr>
            <p:ph type="ftr" sz="quarter" idx="4"/>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1/9/2016 12:11 PM</a:t>
            </a:fld>
            <a:endParaRPr lang="en-US" altLang="en-US" smtClean="0"/>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41</a:t>
            </a:fld>
            <a:endParaRPr lang="en-US" altLang="en-US" smtClean="0"/>
          </a:p>
        </p:txBody>
      </p:sp>
    </p:spTree>
    <p:extLst>
      <p:ext uri="{BB962C8B-B14F-4D97-AF65-F5344CB8AC3E}">
        <p14:creationId xmlns:p14="http://schemas.microsoft.com/office/powerpoint/2010/main" val="14828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48</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50</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886314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37" fontAlgn="base">
              <a:spcBef>
                <a:spcPct val="0"/>
              </a:spcBef>
              <a:spcAft>
                <a:spcPct val="0"/>
              </a:spcAft>
              <a:defRPr/>
            </a:pPr>
            <a:endParaRPr lang="en-US" dirty="0">
              <a:solidFill>
                <a:prstClr val="black"/>
              </a:solidFill>
              <a:latin typeface="Calibri Light" pitchFamily="34" charset="0"/>
            </a:endParaRPr>
          </a:p>
        </p:txBody>
      </p:sp>
      <p:sp>
        <p:nvSpPr>
          <p:cNvPr id="5" name="Footer Placeholder 4"/>
          <p:cNvSpPr>
            <a:spLocks noGrp="1"/>
          </p:cNvSpPr>
          <p:nvPr>
            <p:ph type="ftr" sz="quarter" idx="11"/>
          </p:nvPr>
        </p:nvSpPr>
        <p:spPr/>
        <p:txBody>
          <a:bodyPr/>
          <a:lstStyle/>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defTabSz="932929" eaLnBrk="0" fontAlgn="base" hangingPunct="0">
              <a:spcBef>
                <a:spcPct val="0"/>
              </a:spcBef>
              <a:spcAft>
                <a:spcPct val="0"/>
              </a:spcAft>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Because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37" fontAlgn="base">
              <a:spcBef>
                <a:spcPct val="0"/>
              </a:spcBef>
              <a:spcAft>
                <a:spcPct val="0"/>
              </a:spcAft>
              <a:defRPr/>
            </a:pPr>
            <a:fld id="{491AE8CF-25C5-47D8-B770-9703DC946C25}" type="datetime8">
              <a:rPr lang="en-US" smtClean="0">
                <a:solidFill>
                  <a:prstClr val="black"/>
                </a:solidFill>
                <a:latin typeface="Calibri Light" pitchFamily="34" charset="0"/>
              </a:rPr>
              <a:pPr defTabSz="966537" fontAlgn="base">
                <a:spcBef>
                  <a:spcPct val="0"/>
                </a:spcBef>
                <a:spcAft>
                  <a:spcPct val="0"/>
                </a:spcAft>
                <a:defRPr/>
              </a:pPr>
              <a:t>1/9/2016 12:11 PM</a:t>
            </a:fld>
            <a:endParaRPr lang="en-US" dirty="0">
              <a:solidFill>
                <a:prstClr val="black"/>
              </a:solidFill>
              <a:latin typeface="Calibri Light" pitchFamily="34" charset="0"/>
            </a:endParaRPr>
          </a:p>
        </p:txBody>
      </p:sp>
      <p:sp>
        <p:nvSpPr>
          <p:cNvPr id="7" name="Slide Number Placeholder 6"/>
          <p:cNvSpPr>
            <a:spLocks noGrp="1"/>
          </p:cNvSpPr>
          <p:nvPr>
            <p:ph type="sldNum" sz="quarter" idx="13"/>
          </p:nvPr>
        </p:nvSpPr>
        <p:spPr/>
        <p:txBody>
          <a:bodyPr/>
          <a:lstStyle/>
          <a:p>
            <a:pPr defTabSz="966537" fontAlgn="base">
              <a:spcBef>
                <a:spcPct val="0"/>
              </a:spcBef>
              <a:spcAft>
                <a:spcPct val="0"/>
              </a:spcAft>
              <a:defRPr/>
            </a:pPr>
            <a:fld id="{B4008EB6-D09E-4580-8CD6-DDB14511944F}" type="slidenum">
              <a:rPr lang="en-US" smtClean="0">
                <a:solidFill>
                  <a:prstClr val="black"/>
                </a:solidFill>
                <a:latin typeface="Calibri Light" pitchFamily="34" charset="0"/>
              </a:rPr>
              <a:pPr defTabSz="966537" fontAlgn="base">
                <a:spcBef>
                  <a:spcPct val="0"/>
                </a:spcBef>
                <a:spcAft>
                  <a:spcPct val="0"/>
                </a:spcAft>
                <a:defRPr/>
              </a:pPr>
              <a:t>58</a:t>
            </a:fld>
            <a:endParaRPr lang="en-US" dirty="0">
              <a:solidFill>
                <a:prstClr val="black"/>
              </a:solidFill>
              <a:latin typeface="Calibri Light" pitchFamily="34" charset="0"/>
            </a:endParaRPr>
          </a:p>
        </p:txBody>
      </p:sp>
    </p:spTree>
    <p:extLst>
      <p:ext uri="{BB962C8B-B14F-4D97-AF65-F5344CB8AC3E}">
        <p14:creationId xmlns:p14="http://schemas.microsoft.com/office/powerpoint/2010/main" val="3399780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8C67A6-C0E7-47DF-97C2-CA9B11275397}" type="slidenum">
              <a:rPr lang="en-US" smtClean="0">
                <a:solidFill>
                  <a:prstClr val="black"/>
                </a:solidFill>
              </a:rPr>
              <a:pPr>
                <a:defRPr/>
              </a:pPr>
              <a:t>59</a:t>
            </a:fld>
            <a:endParaRPr lang="en-US">
              <a:solidFill>
                <a:prstClr val="black"/>
              </a:solidFill>
            </a:endParaRPr>
          </a:p>
        </p:txBody>
      </p:sp>
    </p:spTree>
    <p:extLst>
      <p:ext uri="{BB962C8B-B14F-4D97-AF65-F5344CB8AC3E}">
        <p14:creationId xmlns:p14="http://schemas.microsoft.com/office/powerpoint/2010/main" val="338794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One Marketing Template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E9C339-5222-4C7C-B0AC-28CD8A19A24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128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948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172051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233205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22394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078764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1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6"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6.xml"/><Relationship Id="rId7"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image" Target="../media/image12.png"/><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theme" Target="../theme/theme6.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image" Target="../media/image12.png"/><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7.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29" r:id="rId33"/>
    <p:sldLayoutId id="2147483830" r:id="rId34"/>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Lst>
  <p:transition>
    <p:fade/>
  </p:transition>
  <p:timing>
    <p:tnLst>
      <p:par>
        <p:cTn id="1" dur="indefinite" restart="never" nodeType="tmRoot"/>
      </p:par>
    </p:tnLst>
  </p:timing>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72.emf"/><Relationship Id="rId4" Type="http://schemas.openxmlformats.org/officeDocument/2006/relationships/image" Target="../media/image71.emf"/></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jp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hyperlink" Target="https://twitter.com/INCEILING/status/648929603784974337" TargetMode="External"/><Relationship Id="rId2" Type="http://schemas.openxmlformats.org/officeDocument/2006/relationships/notesSlide" Target="../notesSlides/notesSlide23.xml"/><Relationship Id="rId1" Type="http://schemas.openxmlformats.org/officeDocument/2006/relationships/slideLayout" Target="../slideLayouts/slideLayout95.xml"/><Relationship Id="rId6" Type="http://schemas.openxmlformats.org/officeDocument/2006/relationships/image" Target="../media/image91.png"/><Relationship Id="rId11" Type="http://schemas.openxmlformats.org/officeDocument/2006/relationships/image" Target="../media/image94.png"/><Relationship Id="rId5" Type="http://schemas.openxmlformats.org/officeDocument/2006/relationships/image" Target="../media/image90.png"/><Relationship Id="rId10" Type="http://schemas.openxmlformats.org/officeDocument/2006/relationships/hyperlink" Target="https://twitter.com/algillen/status/648898334900494336" TargetMode="External"/><Relationship Id="rId4" Type="http://schemas.openxmlformats.org/officeDocument/2006/relationships/hyperlink" Target="https://twitter.com/valb00/status/648942410509230082" TargetMode="External"/><Relationship Id="rId9" Type="http://schemas.openxmlformats.org/officeDocument/2006/relationships/image" Target="../media/image93.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97.png"/><Relationship Id="rId5" Type="http://schemas.openxmlformats.org/officeDocument/2006/relationships/tags" Target="../tags/tag5.xml"/><Relationship Id="rId10" Type="http://schemas.openxmlformats.org/officeDocument/2006/relationships/image" Target="../media/image96.emf"/><Relationship Id="rId4" Type="http://schemas.openxmlformats.org/officeDocument/2006/relationships/tags" Target="../tags/tag4.xml"/><Relationship Id="rId9"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7.emf"/><Relationship Id="rId4" Type="http://schemas.openxmlformats.org/officeDocument/2006/relationships/image" Target="../media/image26.emf"/></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30.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3.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3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5.emf"/><Relationship Id="rId18" Type="http://schemas.openxmlformats.org/officeDocument/2006/relationships/image" Target="../media/image40.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34.emf"/><Relationship Id="rId17" Type="http://schemas.openxmlformats.org/officeDocument/2006/relationships/image" Target="../media/image39.emf"/><Relationship Id="rId2" Type="http://schemas.openxmlformats.org/officeDocument/2006/relationships/notesSlide" Target="../notesSlides/notesSlide5.xml"/><Relationship Id="rId16" Type="http://schemas.openxmlformats.org/officeDocument/2006/relationships/image" Target="../media/image38.emf"/><Relationship Id="rId1" Type="http://schemas.openxmlformats.org/officeDocument/2006/relationships/slideLayout" Target="../slideLayouts/slideLayout6.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7.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36.emf"/></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0.xml"/><Relationship Id="rId1" Type="http://schemas.openxmlformats.org/officeDocument/2006/relationships/slideLayout" Target="../slideLayouts/slideLayout7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7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66.png"/><Relationship Id="rId1" Type="http://schemas.openxmlformats.org/officeDocument/2006/relationships/slideLayout" Target="../slideLayouts/slideLayout2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xmlns=""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xmlns=""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xmlns=""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xmlns=""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xmlns=""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638" y="1403350"/>
            <a:ext cx="3372801" cy="642018"/>
          </a:xfrm>
        </p:spPr>
        <p:txBody>
          <a:bodyPr/>
          <a:lstStyle/>
          <a:p>
            <a:r>
              <a:rPr lang="en-US" dirty="0" smtClean="0"/>
              <a:t>Standard Tier</a:t>
            </a:r>
            <a:endParaRPr lang="en-US" dirty="0"/>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xmlns="" val="20000"/>
                    </a:ext>
                  </a:extLst>
                </a:gridCol>
                <a:gridCol w="2286000">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286000">
                  <a:extLst>
                    <a:ext uri="{9D8B030D-6E8A-4147-A177-3AD203B41FA5}">
                      <a16:colId xmlns:a16="http://schemas.microsoft.com/office/drawing/2014/main" xmlns=""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xmlns=""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xmlns=""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xmlns=""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3200" dirty="0" smtClean="0"/>
              <a:t>Optimized Compute (D Tier</a:t>
            </a:r>
            <a:r>
              <a:rPr lang="en-US" sz="3200" dirty="0"/>
              <a:t>)- 60% faster CPUs, more memory, and local SSD</a:t>
            </a:r>
            <a:endParaRPr lang="en-US" altLang="en-US" sz="3200" dirty="0">
              <a:solidFill>
                <a:srgbClr val="FFFFFF"/>
              </a:solidFill>
            </a:endParaRPr>
          </a:p>
          <a:p>
            <a:endParaRPr lang="en-US" sz="3200" dirty="0"/>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7344" y="499110"/>
            <a:ext cx="9212096" cy="466090"/>
          </a:xfrm>
        </p:spPr>
        <p:txBody>
          <a:bodyPr/>
          <a:lstStyle/>
          <a:p>
            <a:r>
              <a:rPr lang="en-US" sz="3200" dirty="0" smtClean="0"/>
              <a:t>Dv2 Series- 35% faster than D series, </a:t>
            </a:r>
            <a:r>
              <a:rPr lang="en-US" sz="3200" dirty="0"/>
              <a:t>2.4 GHz Intel Xeon® E5-2673 v3 (Haswell) processor</a:t>
            </a:r>
          </a:p>
        </p:txBody>
      </p:sp>
      <p:pic>
        <p:nvPicPr>
          <p:cNvPr id="4" name="Picture 3"/>
          <p:cNvPicPr>
            <a:picLocks noChangeAspect="1"/>
          </p:cNvPicPr>
          <p:nvPr/>
        </p:nvPicPr>
        <p:blipFill>
          <a:blip r:embed="rId3"/>
          <a:stretch>
            <a:fillRect/>
          </a:stretch>
        </p:blipFill>
        <p:spPr>
          <a:xfrm>
            <a:off x="101806" y="1869440"/>
            <a:ext cx="12004279" cy="4988560"/>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 y="1951312"/>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3200" dirty="0">
                <a:solidFill>
                  <a:schemeClr val="tx2"/>
                </a:solidFill>
                <a:latin typeface="+mj-lt"/>
              </a:rPr>
              <a:t>DS-series </a:t>
            </a:r>
            <a:r>
              <a:rPr lang="en-US" sz="3200" dirty="0" smtClean="0">
                <a:solidFill>
                  <a:schemeClr val="tx2"/>
                </a:solidFill>
                <a:latin typeface="+mj-lt"/>
              </a:rPr>
              <a:t>VMs </a:t>
            </a:r>
            <a:r>
              <a:rPr lang="en-US" sz="3200" dirty="0">
                <a:solidFill>
                  <a:schemeClr val="tx2"/>
                </a:solidFill>
                <a:latin typeface="+mj-lt"/>
              </a:rPr>
              <a:t>can use Premium Storage- high-performance, low-latency storage for I/O intensive workloads.</a:t>
            </a:r>
          </a:p>
        </p:txBody>
      </p:sp>
    </p:spTree>
    <p:extLst>
      <p:ext uri="{BB962C8B-B14F-4D97-AF65-F5344CB8AC3E}">
        <p14:creationId xmlns:p14="http://schemas.microsoft.com/office/powerpoint/2010/main" val="405947195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pPr marL="0" indent="0">
              <a:buNone/>
            </a:pPr>
            <a:r>
              <a:rPr lang="en-US" sz="3200" dirty="0">
                <a:solidFill>
                  <a:schemeClr val="tx2"/>
                </a:solidFill>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61473" y="2014159"/>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3200" dirty="0">
                <a:solidFill>
                  <a:schemeClr val="tx2"/>
                </a:solidFill>
              </a:rPr>
              <a:t>DS-series VMs can use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619760" y="2018577"/>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val="31682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smtClean="0"/>
              <a:t>Linux on the</a:t>
            </a:r>
          </a:p>
          <a:p>
            <a:pPr marL="0" indent="0">
              <a:buNone/>
            </a:pPr>
            <a:r>
              <a:rPr lang="en-US" sz="4800" dirty="0" smtClean="0"/>
              <a:t>Microsoft Cloud Platform</a:t>
            </a:r>
            <a:endParaRPr lang="en-US" sz="4800" dirty="0"/>
          </a:p>
        </p:txBody>
      </p:sp>
    </p:spTree>
    <p:extLst>
      <p:ext uri="{BB962C8B-B14F-4D97-AF65-F5344CB8AC3E}">
        <p14:creationId xmlns:p14="http://schemas.microsoft.com/office/powerpoint/2010/main" val="19132422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8A1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45" r="8535"/>
          <a:stretch/>
        </p:blipFill>
        <p:spPr>
          <a:xfrm>
            <a:off x="1105477" y="162646"/>
            <a:ext cx="4959496" cy="3508783"/>
          </a:xfrm>
          <a:prstGeom prst="rect">
            <a:avLst/>
          </a:prstGeom>
          <a:noFill/>
          <a:ln w="12700">
            <a:solidFill>
              <a:srgbClr val="000000"/>
            </a:solidFill>
          </a:ln>
          <a:effectLst>
            <a:outerShdw blurRad="50800" dist="101600" dir="2700000" algn="tl" rotWithShape="0">
              <a:prstClr val="black">
                <a:alpha val="40000"/>
              </a:prstClr>
            </a:outerShdw>
          </a:effectLst>
        </p:spPr>
      </p:pic>
      <p:pic>
        <p:nvPicPr>
          <p:cNvPr id="3" name="Picture 2">
            <a:hlinkClick r:id="rId4"/>
          </p:cNvPr>
          <p:cNvPicPr>
            <a:picLocks noChangeAspect="1"/>
          </p:cNvPicPr>
          <p:nvPr/>
        </p:nvPicPr>
        <p:blipFill rotWithShape="1">
          <a:blip r:embed="rId5"/>
          <a:srcRect l="17669" t="21842" r="61185" b="28158"/>
          <a:stretch/>
        </p:blipFill>
        <p:spPr>
          <a:xfrm>
            <a:off x="37352" y="2034488"/>
            <a:ext cx="4392279" cy="3338131"/>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5283" y="210830"/>
            <a:ext cx="5701987" cy="6460719"/>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8" name="Picture 7">
            <a:hlinkClick r:id="rId7"/>
          </p:cNvPr>
          <p:cNvPicPr>
            <a:picLocks noChangeAspect="1"/>
          </p:cNvPicPr>
          <p:nvPr/>
        </p:nvPicPr>
        <p:blipFill rotWithShape="1">
          <a:blip r:embed="rId8"/>
          <a:srcRect l="30921" t="22591" r="32171" b="18110"/>
          <a:stretch/>
        </p:blipFill>
        <p:spPr>
          <a:xfrm>
            <a:off x="4926680" y="2617640"/>
            <a:ext cx="4022231" cy="3635064"/>
          </a:xfrm>
          <a:prstGeom prst="rect">
            <a:avLst/>
          </a:prstGeom>
          <a:ln w="12700">
            <a:solidFill>
              <a:srgbClr val="000000"/>
            </a:solidFill>
          </a:ln>
          <a:effectLst>
            <a:outerShdw blurRad="50800" dist="101600" dir="2700000" algn="ctr" rotWithShape="0">
              <a:schemeClr val="bg1">
                <a:lumMod val="50000"/>
                <a:alpha val="40000"/>
              </a:schemeClr>
            </a:outerShdw>
          </a:effectLst>
        </p:spPr>
      </p:pic>
      <p:pic>
        <p:nvPicPr>
          <p:cNvPr id="1026" name="Picture 12" descr="image0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72293" y="2976204"/>
            <a:ext cx="4587275" cy="3854585"/>
          </a:xfrm>
          <a:prstGeom prst="rect">
            <a:avLst/>
          </a:prstGeom>
          <a:noFill/>
          <a:ln w="12700">
            <a:solidFill>
              <a:srgbClr val="000000"/>
            </a:solidFill>
            <a:miter lim="800000"/>
            <a:headEnd/>
            <a:tailEnd/>
          </a:ln>
          <a:effectLst>
            <a:outerShdw blurRad="50800" dist="101600" dir="2700000" algn="ctr" rotWithShape="0">
              <a:schemeClr val="bg1">
                <a:lumMod val="50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hlinkClick r:id="rId10"/>
          </p:cNvPr>
          <p:cNvPicPr>
            <a:picLocks noChangeAspect="1"/>
          </p:cNvPicPr>
          <p:nvPr/>
        </p:nvPicPr>
        <p:blipFill rotWithShape="1">
          <a:blip r:embed="rId11"/>
          <a:srcRect l="31579" t="22894" r="32303" b="44474"/>
          <a:stretch/>
        </p:blipFill>
        <p:spPr>
          <a:xfrm>
            <a:off x="511584" y="4435172"/>
            <a:ext cx="4717042" cy="2397185"/>
          </a:xfrm>
          <a:prstGeom prst="rect">
            <a:avLst/>
          </a:prstGeom>
          <a:ln w="12700">
            <a:solidFill>
              <a:srgbClr val="000000"/>
            </a:solidFill>
          </a:ln>
          <a:effectLst>
            <a:outerShdw blurRad="50800" dist="101600" dir="2700000" algn="ctr" rotWithShape="0">
              <a:schemeClr val="bg1">
                <a:lumMod val="50000"/>
                <a:alpha val="40000"/>
              </a:schemeClr>
            </a:outerShdw>
          </a:effectLst>
        </p:spPr>
      </p:pic>
    </p:spTree>
    <p:extLst>
      <p:ext uri="{BB962C8B-B14F-4D97-AF65-F5344CB8AC3E}">
        <p14:creationId xmlns:p14="http://schemas.microsoft.com/office/powerpoint/2010/main" val="161531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endParaRPr lang="en-US" spc="-137" dirty="0">
              <a:solidFill>
                <a:srgbClr val="000000"/>
              </a:solidFill>
            </a:endParaRP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xmlns="" val="20000"/>
                    </a:ext>
                  </a:extLst>
                </a:gridCol>
                <a:gridCol w="1500027">
                  <a:extLst>
                    <a:ext uri="{9D8B030D-6E8A-4147-A177-3AD203B41FA5}">
                      <a16:colId xmlns:a16="http://schemas.microsoft.com/office/drawing/2014/main" xmlns="" val="20001"/>
                    </a:ext>
                  </a:extLst>
                </a:gridCol>
                <a:gridCol w="1510301">
                  <a:extLst>
                    <a:ext uri="{9D8B030D-6E8A-4147-A177-3AD203B41FA5}">
                      <a16:colId xmlns:a16="http://schemas.microsoft.com/office/drawing/2014/main" xmlns="" val="20002"/>
                    </a:ext>
                  </a:extLst>
                </a:gridCol>
                <a:gridCol w="1500027">
                  <a:extLst>
                    <a:ext uri="{9D8B030D-6E8A-4147-A177-3AD203B41FA5}">
                      <a16:colId xmlns:a16="http://schemas.microsoft.com/office/drawing/2014/main" xmlns="" val="20003"/>
                    </a:ext>
                  </a:extLst>
                </a:gridCol>
                <a:gridCol w="1397285">
                  <a:extLst>
                    <a:ext uri="{9D8B030D-6E8A-4147-A177-3AD203B41FA5}">
                      <a16:colId xmlns:a16="http://schemas.microsoft.com/office/drawing/2014/main" xmlns="" val="20004"/>
                    </a:ext>
                  </a:extLst>
                </a:gridCol>
                <a:gridCol w="2225598">
                  <a:extLst>
                    <a:ext uri="{9D8B030D-6E8A-4147-A177-3AD203B41FA5}">
                      <a16:colId xmlns:a16="http://schemas.microsoft.com/office/drawing/2014/main" xmlns="" val="20005"/>
                    </a:ext>
                  </a:extLst>
                </a:gridCol>
                <a:gridCol w="1579489">
                  <a:extLst>
                    <a:ext uri="{9D8B030D-6E8A-4147-A177-3AD203B41FA5}">
                      <a16:colId xmlns:a16="http://schemas.microsoft.com/office/drawing/2014/main" xmlns=""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xmlns="" val="20000"/>
                    </a:ext>
                  </a:extLst>
                </a:gridCol>
                <a:gridCol w="1500027">
                  <a:extLst>
                    <a:ext uri="{9D8B030D-6E8A-4147-A177-3AD203B41FA5}">
                      <a16:colId xmlns:a16="http://schemas.microsoft.com/office/drawing/2014/main" xmlns="" val="20001"/>
                    </a:ext>
                  </a:extLst>
                </a:gridCol>
                <a:gridCol w="1510301">
                  <a:extLst>
                    <a:ext uri="{9D8B030D-6E8A-4147-A177-3AD203B41FA5}">
                      <a16:colId xmlns:a16="http://schemas.microsoft.com/office/drawing/2014/main" xmlns="" val="20002"/>
                    </a:ext>
                  </a:extLst>
                </a:gridCol>
                <a:gridCol w="1500027">
                  <a:extLst>
                    <a:ext uri="{9D8B030D-6E8A-4147-A177-3AD203B41FA5}">
                      <a16:colId xmlns:a16="http://schemas.microsoft.com/office/drawing/2014/main" xmlns="" val="20003"/>
                    </a:ext>
                  </a:extLst>
                </a:gridCol>
                <a:gridCol w="1397285">
                  <a:extLst>
                    <a:ext uri="{9D8B030D-6E8A-4147-A177-3AD203B41FA5}">
                      <a16:colId xmlns:a16="http://schemas.microsoft.com/office/drawing/2014/main" xmlns="" val="20004"/>
                    </a:ext>
                  </a:extLst>
                </a:gridCol>
                <a:gridCol w="2225598">
                  <a:extLst>
                    <a:ext uri="{9D8B030D-6E8A-4147-A177-3AD203B41FA5}">
                      <a16:colId xmlns:a16="http://schemas.microsoft.com/office/drawing/2014/main" xmlns="" val="20005"/>
                    </a:ext>
                  </a:extLst>
                </a:gridCol>
                <a:gridCol w="1579489">
                  <a:extLst>
                    <a:ext uri="{9D8B030D-6E8A-4147-A177-3AD203B41FA5}">
                      <a16:colId xmlns:a16="http://schemas.microsoft.com/office/drawing/2014/main" xmlns=""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052"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a:t>
            </a:r>
            <a:r>
              <a:rPr lang="en-US" sz="3200" dirty="0" smtClean="0">
                <a:latin typeface="+mn-lt"/>
              </a:rPr>
              <a:t>3 </a:t>
            </a:r>
            <a:r>
              <a:rPr lang="en-US" sz="3200" dirty="0">
                <a:latin typeface="+mn-lt"/>
              </a:rPr>
              <a:t>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smtClean="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381300"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val="341009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976510" y="1011572"/>
            <a:ext cx="5509807" cy="5024147"/>
          </a:xfrm>
        </p:spPr>
        <p:txBody>
          <a:bodyPr/>
          <a:lstStyle/>
          <a:p>
            <a:pPr marL="457200" indent="-457200">
              <a:buFont typeface="Wingdings" panose="05000000000000000000" pitchFamily="2" charset="2"/>
              <a:buChar char="§"/>
            </a:pPr>
            <a:r>
              <a:rPr lang="en-US" sz="3137" dirty="0">
                <a:solidFill>
                  <a:schemeClr val="tx1"/>
                </a:solidFill>
              </a:rPr>
              <a:t>Manage resources as </a:t>
            </a:r>
            <a:r>
              <a:rPr lang="en-US" sz="3137" dirty="0" smtClean="0">
                <a:solidFill>
                  <a:schemeClr val="tx1"/>
                </a:solidFill>
              </a:rPr>
              <a:t>a single </a:t>
            </a:r>
            <a:r>
              <a:rPr lang="en-US" sz="3137" dirty="0">
                <a:solidFill>
                  <a:schemeClr val="tx1"/>
                </a:solidFill>
              </a:rPr>
              <a:t>unit</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Role based access and control (RBAC) on groups or resources</a:t>
            </a:r>
          </a:p>
          <a:p>
            <a:pPr marL="457200" indent="-457200">
              <a:buFont typeface="Wingdings" panose="05000000000000000000" pitchFamily="2" charset="2"/>
              <a:buChar char="§"/>
            </a:pPr>
            <a:endParaRPr lang="en-US" sz="3137" dirty="0">
              <a:solidFill>
                <a:schemeClr val="tx1"/>
              </a:solidFill>
            </a:endParaRPr>
          </a:p>
          <a:p>
            <a:pPr marL="457200" indent="-457200">
              <a:buFont typeface="Wingdings" panose="05000000000000000000" pitchFamily="2" charset="2"/>
              <a:buChar char="§"/>
            </a:pPr>
            <a:r>
              <a:rPr lang="en-US" sz="3137" dirty="0">
                <a:solidFill>
                  <a:schemeClr val="tx1"/>
                </a:solidFill>
              </a:rPr>
              <a:t>Billing integrated tagging on groups or resources</a:t>
            </a:r>
          </a:p>
        </p:txBody>
      </p:sp>
      <p:sp>
        <p:nvSpPr>
          <p:cNvPr id="5" name="Title 4"/>
          <p:cNvSpPr>
            <a:spLocks noGrp="1"/>
          </p:cNvSpPr>
          <p:nvPr>
            <p:ph type="title" idx="4294967295"/>
          </p:nvPr>
        </p:nvSpPr>
        <p:spPr>
          <a:xfrm>
            <a:off x="377754" y="289958"/>
            <a:ext cx="11814248" cy="899537"/>
          </a:xfrm>
        </p:spPr>
        <p:txBody>
          <a:bodyPr/>
          <a:lstStyle/>
          <a:p>
            <a:pPr algn="l"/>
            <a:r>
              <a:rPr lang="en-US" sz="3137" dirty="0">
                <a:solidFill>
                  <a:schemeClr val="tx1"/>
                </a:solidFill>
              </a:rPr>
              <a:t>Azure Resource Manager &amp; Resource Groups</a:t>
            </a:r>
          </a:p>
        </p:txBody>
      </p:sp>
      <p:grpSp>
        <p:nvGrpSpPr>
          <p:cNvPr id="7" name="Group 6"/>
          <p:cNvGrpSpPr>
            <a:grpSpLocks noChangeAspect="1"/>
          </p:cNvGrpSpPr>
          <p:nvPr/>
        </p:nvGrpSpPr>
        <p:grpSpPr bwMode="auto">
          <a:xfrm>
            <a:off x="377753" y="1146503"/>
            <a:ext cx="4946135" cy="4723977"/>
            <a:chOff x="405" y="668"/>
            <a:chExt cx="3117" cy="2977"/>
          </a:xfrm>
        </p:grpSpPr>
        <p:sp>
          <p:nvSpPr>
            <p:cNvPr id="8"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1"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2"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3"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4"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5"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6"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7"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8"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9"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0"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1"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2"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3"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4"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5"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6"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7"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8"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29"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0"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1"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2"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3"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4"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5"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6"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7"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8"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39"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0"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1"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2"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3"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4"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5"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6"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7"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8"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49"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0"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1"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2"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3"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4"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5"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6"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7"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8"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59"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0"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1"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2"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3"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4"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5"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6"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7"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8"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69"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0"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1"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2"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3"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4"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5"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6"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7"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8"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79"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0"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1"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2"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3"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4"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5"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6"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7"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8"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89"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0"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1"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2"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3"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4"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5"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96" name="Rectangle 92"/>
            <p:cNvSpPr>
              <a:spLocks noChangeArrowheads="1"/>
            </p:cNvSpPr>
            <p:nvPr/>
          </p:nvSpPr>
          <p:spPr bwMode="auto">
            <a:xfrm>
              <a:off x="1487" y="2092"/>
              <a:ext cx="355"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RESOU</a:t>
              </a:r>
              <a:endParaRPr lang="en-US" altLang="en-US" dirty="0">
                <a:solidFill>
                  <a:schemeClr val="bg1"/>
                </a:solidFill>
              </a:endParaRPr>
            </a:p>
          </p:txBody>
        </p:sp>
        <p:sp>
          <p:nvSpPr>
            <p:cNvPr id="97" name="Rectangle 93"/>
            <p:cNvSpPr>
              <a:spLocks noChangeArrowheads="1"/>
            </p:cNvSpPr>
            <p:nvPr/>
          </p:nvSpPr>
          <p:spPr bwMode="auto">
            <a:xfrm>
              <a:off x="1838"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98" name="Rectangle 94"/>
            <p:cNvSpPr>
              <a:spLocks noChangeArrowheads="1"/>
            </p:cNvSpPr>
            <p:nvPr/>
          </p:nvSpPr>
          <p:spPr bwMode="auto">
            <a:xfrm>
              <a:off x="1906" y="2092"/>
              <a:ext cx="23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CE G</a:t>
              </a:r>
              <a:endParaRPr lang="en-US" altLang="en-US" dirty="0">
                <a:solidFill>
                  <a:schemeClr val="bg1"/>
                </a:solidFill>
              </a:endParaRPr>
            </a:p>
          </p:txBody>
        </p:sp>
        <p:sp>
          <p:nvSpPr>
            <p:cNvPr id="99" name="Rectangle 95"/>
            <p:cNvSpPr>
              <a:spLocks noChangeArrowheads="1"/>
            </p:cNvSpPr>
            <p:nvPr/>
          </p:nvSpPr>
          <p:spPr bwMode="auto">
            <a:xfrm>
              <a:off x="2142" y="2092"/>
              <a:ext cx="7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R</a:t>
              </a:r>
              <a:endParaRPr lang="en-US" altLang="en-US" dirty="0">
                <a:solidFill>
                  <a:schemeClr val="bg1"/>
                </a:solidFill>
              </a:endParaRPr>
            </a:p>
          </p:txBody>
        </p:sp>
        <p:sp>
          <p:nvSpPr>
            <p:cNvPr id="100" name="Rectangle 96"/>
            <p:cNvSpPr>
              <a:spLocks noChangeArrowheads="1"/>
            </p:cNvSpPr>
            <p:nvPr/>
          </p:nvSpPr>
          <p:spPr bwMode="auto">
            <a:xfrm>
              <a:off x="2210" y="2092"/>
              <a:ext cx="2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r>
                <a:rPr lang="en-US" altLang="en-US" sz="1400" b="1" dirty="0">
                  <a:solidFill>
                    <a:schemeClr val="bg1"/>
                  </a:solidFill>
                  <a:latin typeface="Segoe UI Semibold" panose="020B0702040204020203" pitchFamily="34" charset="0"/>
                </a:rPr>
                <a:t>OUP</a:t>
              </a:r>
              <a:endParaRPr lang="en-US" altLang="en-US" dirty="0">
                <a:solidFill>
                  <a:schemeClr val="bg1"/>
                </a:solidFill>
              </a:endParaRPr>
            </a:p>
          </p:txBody>
        </p:sp>
        <p:sp>
          <p:nvSpPr>
            <p:cNvPr id="101"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2"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3"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4"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5"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6"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7"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8"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sp>
          <p:nvSpPr>
            <p:cNvPr id="109"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endParaRPr lang="en-US">
                <a:solidFill>
                  <a:srgbClr val="000000"/>
                </a:solidFill>
              </a:endParaRPr>
            </a:p>
          </p:txBody>
        </p:sp>
      </p:grpSp>
    </p:spTree>
    <p:extLst>
      <p:ext uri="{BB962C8B-B14F-4D97-AF65-F5344CB8AC3E}">
        <p14:creationId xmlns:p14="http://schemas.microsoft.com/office/powerpoint/2010/main" val="2712570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449387" y="4805007"/>
            <a:ext cx="2175220" cy="1581769"/>
            <a:chOff x="457580" y="4901059"/>
            <a:chExt cx="2219153" cy="1613716"/>
          </a:xfrm>
        </p:grpSpPr>
        <p:grpSp>
          <p:nvGrpSpPr>
            <p:cNvPr id="468" name="Group 467"/>
            <p:cNvGrpSpPr/>
            <p:nvPr/>
          </p:nvGrpSpPr>
          <p:grpSpPr>
            <a:xfrm>
              <a:off x="457580" y="4901059"/>
              <a:ext cx="2219153" cy="1613716"/>
              <a:chOff x="661504" y="-474054"/>
              <a:chExt cx="2735061" cy="2136377"/>
            </a:xfrm>
            <a:solidFill>
              <a:schemeClr val="bg2">
                <a:alpha val="60000"/>
              </a:schemeClr>
            </a:solidFill>
          </p:grpSpPr>
          <p:sp>
            <p:nvSpPr>
              <p:cNvPr id="466" name="Flowchart: Stored Data 465"/>
              <p:cNvSpPr/>
              <p:nvPr/>
            </p:nvSpPr>
            <p:spPr bwMode="auto">
              <a:xfrm rot="16200000">
                <a:off x="1148505" y="-583839"/>
                <a:ext cx="1759162" cy="2733161"/>
              </a:xfrm>
              <a:prstGeom prst="flowChartOnlineStorag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7" name="Oval 466"/>
              <p:cNvSpPr/>
              <p:nvPr/>
            </p:nvSpPr>
            <p:spPr bwMode="auto">
              <a:xfrm>
                <a:off x="661504" y="-474054"/>
                <a:ext cx="2735061" cy="6165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5" name="Group 464"/>
            <p:cNvGrpSpPr/>
            <p:nvPr/>
          </p:nvGrpSpPr>
          <p:grpSpPr>
            <a:xfrm>
              <a:off x="1194359" y="4963076"/>
              <a:ext cx="591775" cy="805580"/>
              <a:chOff x="3598863" y="-100013"/>
              <a:chExt cx="5241925" cy="7135814"/>
            </a:xfrm>
          </p:grpSpPr>
          <p:grpSp>
            <p:nvGrpSpPr>
              <p:cNvPr id="463" name="Group 462"/>
              <p:cNvGrpSpPr/>
              <p:nvPr/>
            </p:nvGrpSpPr>
            <p:grpSpPr>
              <a:xfrm>
                <a:off x="3598863" y="4624388"/>
                <a:ext cx="5241925" cy="1708150"/>
                <a:chOff x="3598863" y="4624388"/>
                <a:chExt cx="5241925" cy="1708150"/>
              </a:xfrm>
            </p:grpSpPr>
            <p:sp>
              <p:nvSpPr>
                <p:cNvPr id="20" name="Freeform 9"/>
                <p:cNvSpPr>
                  <a:spLocks noEditPoints="1"/>
                </p:cNvSpPr>
                <p:nvPr/>
              </p:nvSpPr>
              <p:spPr bwMode="auto">
                <a:xfrm>
                  <a:off x="3598863" y="4910138"/>
                  <a:ext cx="830263" cy="1422400"/>
                </a:xfrm>
                <a:custGeom>
                  <a:avLst/>
                  <a:gdLst>
                    <a:gd name="T0" fmla="*/ 66 w 221"/>
                    <a:gd name="T1" fmla="*/ 267 h 379"/>
                    <a:gd name="T2" fmla="*/ 66 w 221"/>
                    <a:gd name="T3" fmla="*/ 369 h 379"/>
                    <a:gd name="T4" fmla="*/ 0 w 221"/>
                    <a:gd name="T5" fmla="*/ 379 h 379"/>
                    <a:gd name="T6" fmla="*/ 0 w 221"/>
                    <a:gd name="T7" fmla="*/ 9 h 379"/>
                    <a:gd name="T8" fmla="*/ 57 w 221"/>
                    <a:gd name="T9" fmla="*/ 20 h 379"/>
                    <a:gd name="T10" fmla="*/ 139 w 221"/>
                    <a:gd name="T11" fmla="*/ 3 h 379"/>
                    <a:gd name="T12" fmla="*/ 216 w 221"/>
                    <a:gd name="T13" fmla="*/ 66 h 379"/>
                    <a:gd name="T14" fmla="*/ 216 w 221"/>
                    <a:gd name="T15" fmla="*/ 205 h 379"/>
                    <a:gd name="T16" fmla="*/ 142 w 221"/>
                    <a:gd name="T17" fmla="*/ 270 h 379"/>
                    <a:gd name="T18" fmla="*/ 66 w 221"/>
                    <a:gd name="T19" fmla="*/ 267 h 379"/>
                    <a:gd name="T20" fmla="*/ 66 w 221"/>
                    <a:gd name="T21" fmla="*/ 142 h 379"/>
                    <a:gd name="T22" fmla="*/ 66 w 221"/>
                    <a:gd name="T23" fmla="*/ 160 h 379"/>
                    <a:gd name="T24" fmla="*/ 123 w 221"/>
                    <a:gd name="T25" fmla="*/ 214 h 379"/>
                    <a:gd name="T26" fmla="*/ 152 w 221"/>
                    <a:gd name="T27" fmla="*/ 186 h 379"/>
                    <a:gd name="T28" fmla="*/ 152 w 221"/>
                    <a:gd name="T29" fmla="*/ 85 h 379"/>
                    <a:gd name="T30" fmla="*/ 137 w 221"/>
                    <a:gd name="T31" fmla="*/ 62 h 379"/>
                    <a:gd name="T32" fmla="*/ 77 w 221"/>
                    <a:gd name="T33" fmla="*/ 72 h 379"/>
                    <a:gd name="T34" fmla="*/ 66 w 221"/>
                    <a:gd name="T35" fmla="*/ 104 h 379"/>
                    <a:gd name="T36" fmla="*/ 66 w 221"/>
                    <a:gd name="T37" fmla="*/ 14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1" h="379">
                      <a:moveTo>
                        <a:pt x="66" y="267"/>
                      </a:moveTo>
                      <a:cubicBezTo>
                        <a:pt x="66" y="301"/>
                        <a:pt x="66" y="335"/>
                        <a:pt x="66" y="369"/>
                      </a:cubicBezTo>
                      <a:cubicBezTo>
                        <a:pt x="44" y="373"/>
                        <a:pt x="23" y="376"/>
                        <a:pt x="0" y="379"/>
                      </a:cubicBezTo>
                      <a:cubicBezTo>
                        <a:pt x="0" y="254"/>
                        <a:pt x="0" y="132"/>
                        <a:pt x="0" y="9"/>
                      </a:cubicBezTo>
                      <a:cubicBezTo>
                        <a:pt x="37" y="1"/>
                        <a:pt x="50" y="4"/>
                        <a:pt x="57" y="20"/>
                      </a:cubicBezTo>
                      <a:cubicBezTo>
                        <a:pt x="85" y="14"/>
                        <a:pt x="112" y="4"/>
                        <a:pt x="139" y="3"/>
                      </a:cubicBezTo>
                      <a:cubicBezTo>
                        <a:pt x="184" y="0"/>
                        <a:pt x="212" y="22"/>
                        <a:pt x="216" y="66"/>
                      </a:cubicBezTo>
                      <a:cubicBezTo>
                        <a:pt x="221" y="112"/>
                        <a:pt x="221" y="159"/>
                        <a:pt x="216" y="205"/>
                      </a:cubicBezTo>
                      <a:cubicBezTo>
                        <a:pt x="212" y="248"/>
                        <a:pt x="185" y="269"/>
                        <a:pt x="142" y="270"/>
                      </a:cubicBezTo>
                      <a:cubicBezTo>
                        <a:pt x="117" y="271"/>
                        <a:pt x="93" y="268"/>
                        <a:pt x="66" y="267"/>
                      </a:cubicBezTo>
                      <a:close/>
                      <a:moveTo>
                        <a:pt x="66" y="142"/>
                      </a:moveTo>
                      <a:cubicBezTo>
                        <a:pt x="66" y="148"/>
                        <a:pt x="66" y="154"/>
                        <a:pt x="66" y="160"/>
                      </a:cubicBezTo>
                      <a:cubicBezTo>
                        <a:pt x="66" y="214"/>
                        <a:pt x="68" y="216"/>
                        <a:pt x="123" y="214"/>
                      </a:cubicBezTo>
                      <a:cubicBezTo>
                        <a:pt x="142" y="214"/>
                        <a:pt x="152" y="205"/>
                        <a:pt x="152" y="186"/>
                      </a:cubicBezTo>
                      <a:cubicBezTo>
                        <a:pt x="152" y="153"/>
                        <a:pt x="153" y="119"/>
                        <a:pt x="152" y="85"/>
                      </a:cubicBezTo>
                      <a:cubicBezTo>
                        <a:pt x="151" y="77"/>
                        <a:pt x="144" y="65"/>
                        <a:pt x="137" y="62"/>
                      </a:cubicBezTo>
                      <a:cubicBezTo>
                        <a:pt x="116" y="51"/>
                        <a:pt x="97" y="62"/>
                        <a:pt x="77" y="72"/>
                      </a:cubicBezTo>
                      <a:cubicBezTo>
                        <a:pt x="62" y="79"/>
                        <a:pt x="66" y="92"/>
                        <a:pt x="66" y="104"/>
                      </a:cubicBezTo>
                      <a:cubicBezTo>
                        <a:pt x="65" y="117"/>
                        <a:pt x="66" y="130"/>
                        <a:pt x="66" y="14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1" name="Freeform 10"/>
                <p:cNvSpPr>
                  <a:spLocks noEditPoints="1"/>
                </p:cNvSpPr>
                <p:nvPr/>
              </p:nvSpPr>
              <p:spPr bwMode="auto">
                <a:xfrm>
                  <a:off x="5481638" y="4856163"/>
                  <a:ext cx="822325" cy="1439863"/>
                </a:xfrm>
                <a:custGeom>
                  <a:avLst/>
                  <a:gdLst>
                    <a:gd name="T0" fmla="*/ 65 w 219"/>
                    <a:gd name="T1" fmla="*/ 271 h 383"/>
                    <a:gd name="T2" fmla="*/ 65 w 219"/>
                    <a:gd name="T3" fmla="*/ 374 h 383"/>
                    <a:gd name="T4" fmla="*/ 0 w 219"/>
                    <a:gd name="T5" fmla="*/ 383 h 383"/>
                    <a:gd name="T6" fmla="*/ 0 w 219"/>
                    <a:gd name="T7" fmla="*/ 13 h 383"/>
                    <a:gd name="T8" fmla="*/ 51 w 219"/>
                    <a:gd name="T9" fmla="*/ 13 h 383"/>
                    <a:gd name="T10" fmla="*/ 56 w 219"/>
                    <a:gd name="T11" fmla="*/ 26 h 383"/>
                    <a:gd name="T12" fmla="*/ 129 w 219"/>
                    <a:gd name="T13" fmla="*/ 8 h 383"/>
                    <a:gd name="T14" fmla="*/ 218 w 219"/>
                    <a:gd name="T15" fmla="*/ 84 h 383"/>
                    <a:gd name="T16" fmla="*/ 218 w 219"/>
                    <a:gd name="T17" fmla="*/ 200 h 383"/>
                    <a:gd name="T18" fmla="*/ 140 w 219"/>
                    <a:gd name="T19" fmla="*/ 275 h 383"/>
                    <a:gd name="T20" fmla="*/ 65 w 219"/>
                    <a:gd name="T21" fmla="*/ 271 h 383"/>
                    <a:gd name="T22" fmla="*/ 66 w 219"/>
                    <a:gd name="T23" fmla="*/ 147 h 383"/>
                    <a:gd name="T24" fmla="*/ 66 w 219"/>
                    <a:gd name="T25" fmla="*/ 167 h 383"/>
                    <a:gd name="T26" fmla="*/ 118 w 219"/>
                    <a:gd name="T27" fmla="*/ 219 h 383"/>
                    <a:gd name="T28" fmla="*/ 153 w 219"/>
                    <a:gd name="T29" fmla="*/ 185 h 383"/>
                    <a:gd name="T30" fmla="*/ 153 w 219"/>
                    <a:gd name="T31" fmla="*/ 96 h 383"/>
                    <a:gd name="T32" fmla="*/ 141 w 219"/>
                    <a:gd name="T33" fmla="*/ 68 h 383"/>
                    <a:gd name="T34" fmla="*/ 82 w 219"/>
                    <a:gd name="T35" fmla="*/ 73 h 383"/>
                    <a:gd name="T36" fmla="*/ 65 w 219"/>
                    <a:gd name="T37" fmla="*/ 107 h 383"/>
                    <a:gd name="T38" fmla="*/ 66 w 219"/>
                    <a:gd name="T39" fmla="*/ 14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83">
                      <a:moveTo>
                        <a:pt x="65" y="271"/>
                      </a:moveTo>
                      <a:cubicBezTo>
                        <a:pt x="65" y="305"/>
                        <a:pt x="65" y="339"/>
                        <a:pt x="65" y="374"/>
                      </a:cubicBezTo>
                      <a:cubicBezTo>
                        <a:pt x="43" y="377"/>
                        <a:pt x="23" y="380"/>
                        <a:pt x="0" y="383"/>
                      </a:cubicBezTo>
                      <a:cubicBezTo>
                        <a:pt x="0" y="260"/>
                        <a:pt x="0" y="137"/>
                        <a:pt x="0" y="13"/>
                      </a:cubicBezTo>
                      <a:cubicBezTo>
                        <a:pt x="17" y="13"/>
                        <a:pt x="34" y="13"/>
                        <a:pt x="51" y="13"/>
                      </a:cubicBezTo>
                      <a:cubicBezTo>
                        <a:pt x="53" y="18"/>
                        <a:pt x="55" y="23"/>
                        <a:pt x="56" y="26"/>
                      </a:cubicBezTo>
                      <a:cubicBezTo>
                        <a:pt x="81" y="20"/>
                        <a:pt x="105" y="11"/>
                        <a:pt x="129" y="8"/>
                      </a:cubicBezTo>
                      <a:cubicBezTo>
                        <a:pt x="182" y="0"/>
                        <a:pt x="216" y="30"/>
                        <a:pt x="218" y="84"/>
                      </a:cubicBezTo>
                      <a:cubicBezTo>
                        <a:pt x="219" y="122"/>
                        <a:pt x="219" y="161"/>
                        <a:pt x="218" y="200"/>
                      </a:cubicBezTo>
                      <a:cubicBezTo>
                        <a:pt x="216" y="246"/>
                        <a:pt x="186" y="275"/>
                        <a:pt x="140" y="275"/>
                      </a:cubicBezTo>
                      <a:cubicBezTo>
                        <a:pt x="116" y="275"/>
                        <a:pt x="92" y="272"/>
                        <a:pt x="65" y="271"/>
                      </a:cubicBezTo>
                      <a:close/>
                      <a:moveTo>
                        <a:pt x="66" y="147"/>
                      </a:moveTo>
                      <a:cubicBezTo>
                        <a:pt x="66" y="154"/>
                        <a:pt x="66" y="161"/>
                        <a:pt x="66" y="167"/>
                      </a:cubicBezTo>
                      <a:cubicBezTo>
                        <a:pt x="66" y="219"/>
                        <a:pt x="67" y="220"/>
                        <a:pt x="118" y="219"/>
                      </a:cubicBezTo>
                      <a:cubicBezTo>
                        <a:pt x="143" y="219"/>
                        <a:pt x="152" y="210"/>
                        <a:pt x="153" y="185"/>
                      </a:cubicBezTo>
                      <a:cubicBezTo>
                        <a:pt x="154" y="156"/>
                        <a:pt x="154" y="125"/>
                        <a:pt x="153" y="96"/>
                      </a:cubicBezTo>
                      <a:cubicBezTo>
                        <a:pt x="152" y="86"/>
                        <a:pt x="148" y="72"/>
                        <a:pt x="141" y="68"/>
                      </a:cubicBezTo>
                      <a:cubicBezTo>
                        <a:pt x="121" y="56"/>
                        <a:pt x="101" y="65"/>
                        <a:pt x="82" y="73"/>
                      </a:cubicBezTo>
                      <a:cubicBezTo>
                        <a:pt x="66" y="80"/>
                        <a:pt x="65" y="93"/>
                        <a:pt x="65" y="107"/>
                      </a:cubicBezTo>
                      <a:cubicBezTo>
                        <a:pt x="66" y="121"/>
                        <a:pt x="66" y="134"/>
                        <a:pt x="66" y="147"/>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3" name="Freeform 11"/>
                <p:cNvSpPr>
                  <a:spLocks noEditPoints="1"/>
                </p:cNvSpPr>
                <p:nvPr/>
              </p:nvSpPr>
              <p:spPr bwMode="auto">
                <a:xfrm>
                  <a:off x="6421438" y="4868863"/>
                  <a:ext cx="822325" cy="1427163"/>
                </a:xfrm>
                <a:custGeom>
                  <a:avLst/>
                  <a:gdLst>
                    <a:gd name="T0" fmla="*/ 65 w 219"/>
                    <a:gd name="T1" fmla="*/ 371 h 380"/>
                    <a:gd name="T2" fmla="*/ 0 w 219"/>
                    <a:gd name="T3" fmla="*/ 380 h 380"/>
                    <a:gd name="T4" fmla="*/ 0 w 219"/>
                    <a:gd name="T5" fmla="*/ 9 h 380"/>
                    <a:gd name="T6" fmla="*/ 51 w 219"/>
                    <a:gd name="T7" fmla="*/ 9 h 380"/>
                    <a:gd name="T8" fmla="*/ 58 w 219"/>
                    <a:gd name="T9" fmla="*/ 28 h 380"/>
                    <a:gd name="T10" fmla="*/ 153 w 219"/>
                    <a:gd name="T11" fmla="*/ 4 h 380"/>
                    <a:gd name="T12" fmla="*/ 215 w 219"/>
                    <a:gd name="T13" fmla="*/ 62 h 380"/>
                    <a:gd name="T14" fmla="*/ 216 w 219"/>
                    <a:gd name="T15" fmla="*/ 207 h 380"/>
                    <a:gd name="T16" fmla="*/ 141 w 219"/>
                    <a:gd name="T17" fmla="*/ 272 h 380"/>
                    <a:gd name="T18" fmla="*/ 65 w 219"/>
                    <a:gd name="T19" fmla="*/ 268 h 380"/>
                    <a:gd name="T20" fmla="*/ 65 w 219"/>
                    <a:gd name="T21" fmla="*/ 371 h 380"/>
                    <a:gd name="T22" fmla="*/ 65 w 219"/>
                    <a:gd name="T23" fmla="*/ 210 h 380"/>
                    <a:gd name="T24" fmla="*/ 118 w 219"/>
                    <a:gd name="T25" fmla="*/ 216 h 380"/>
                    <a:gd name="T26" fmla="*/ 152 w 219"/>
                    <a:gd name="T27" fmla="*/ 182 h 380"/>
                    <a:gd name="T28" fmla="*/ 152 w 219"/>
                    <a:gd name="T29" fmla="*/ 99 h 380"/>
                    <a:gd name="T30" fmla="*/ 107 w 219"/>
                    <a:gd name="T31" fmla="*/ 61 h 380"/>
                    <a:gd name="T32" fmla="*/ 74 w 219"/>
                    <a:gd name="T33" fmla="*/ 76 h 380"/>
                    <a:gd name="T34" fmla="*/ 65 w 219"/>
                    <a:gd name="T35" fmla="*/ 92 h 380"/>
                    <a:gd name="T36" fmla="*/ 65 w 219"/>
                    <a:gd name="T37" fmla="*/ 21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9" h="380">
                      <a:moveTo>
                        <a:pt x="65" y="371"/>
                      </a:moveTo>
                      <a:cubicBezTo>
                        <a:pt x="42" y="374"/>
                        <a:pt x="22" y="377"/>
                        <a:pt x="0" y="380"/>
                      </a:cubicBezTo>
                      <a:cubicBezTo>
                        <a:pt x="0" y="256"/>
                        <a:pt x="0" y="133"/>
                        <a:pt x="0" y="9"/>
                      </a:cubicBezTo>
                      <a:cubicBezTo>
                        <a:pt x="18" y="9"/>
                        <a:pt x="34" y="9"/>
                        <a:pt x="51" y="9"/>
                      </a:cubicBezTo>
                      <a:cubicBezTo>
                        <a:pt x="53" y="15"/>
                        <a:pt x="56" y="21"/>
                        <a:pt x="58" y="28"/>
                      </a:cubicBezTo>
                      <a:cubicBezTo>
                        <a:pt x="88" y="9"/>
                        <a:pt x="119" y="0"/>
                        <a:pt x="153" y="4"/>
                      </a:cubicBezTo>
                      <a:cubicBezTo>
                        <a:pt x="187" y="8"/>
                        <a:pt x="212" y="28"/>
                        <a:pt x="215" y="62"/>
                      </a:cubicBezTo>
                      <a:cubicBezTo>
                        <a:pt x="218" y="110"/>
                        <a:pt x="219" y="159"/>
                        <a:pt x="216" y="207"/>
                      </a:cubicBezTo>
                      <a:cubicBezTo>
                        <a:pt x="212" y="249"/>
                        <a:pt x="183" y="272"/>
                        <a:pt x="141" y="272"/>
                      </a:cubicBezTo>
                      <a:cubicBezTo>
                        <a:pt x="117" y="272"/>
                        <a:pt x="92" y="269"/>
                        <a:pt x="65" y="268"/>
                      </a:cubicBezTo>
                      <a:cubicBezTo>
                        <a:pt x="65" y="301"/>
                        <a:pt x="65" y="335"/>
                        <a:pt x="65" y="371"/>
                      </a:cubicBezTo>
                      <a:close/>
                      <a:moveTo>
                        <a:pt x="65" y="210"/>
                      </a:moveTo>
                      <a:cubicBezTo>
                        <a:pt x="83" y="212"/>
                        <a:pt x="101" y="215"/>
                        <a:pt x="118" y="216"/>
                      </a:cubicBezTo>
                      <a:cubicBezTo>
                        <a:pt x="143" y="217"/>
                        <a:pt x="152" y="207"/>
                        <a:pt x="152" y="182"/>
                      </a:cubicBezTo>
                      <a:cubicBezTo>
                        <a:pt x="152" y="155"/>
                        <a:pt x="152" y="127"/>
                        <a:pt x="152" y="99"/>
                      </a:cubicBezTo>
                      <a:cubicBezTo>
                        <a:pt x="152" y="65"/>
                        <a:pt x="140" y="54"/>
                        <a:pt x="107" y="61"/>
                      </a:cubicBezTo>
                      <a:cubicBezTo>
                        <a:pt x="95" y="64"/>
                        <a:pt x="84" y="70"/>
                        <a:pt x="74" y="76"/>
                      </a:cubicBezTo>
                      <a:cubicBezTo>
                        <a:pt x="70" y="79"/>
                        <a:pt x="65" y="86"/>
                        <a:pt x="65" y="92"/>
                      </a:cubicBezTo>
                      <a:cubicBezTo>
                        <a:pt x="64" y="130"/>
                        <a:pt x="65" y="168"/>
                        <a:pt x="65" y="21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4" name="Freeform 12"/>
                <p:cNvSpPr>
                  <a:spLocks noEditPoints="1"/>
                </p:cNvSpPr>
                <p:nvPr/>
              </p:nvSpPr>
              <p:spPr bwMode="auto">
                <a:xfrm>
                  <a:off x="7348538" y="4879975"/>
                  <a:ext cx="790575" cy="1006475"/>
                </a:xfrm>
                <a:custGeom>
                  <a:avLst/>
                  <a:gdLst>
                    <a:gd name="T0" fmla="*/ 207 w 210"/>
                    <a:gd name="T1" fmla="*/ 161 h 268"/>
                    <a:gd name="T2" fmla="*/ 67 w 210"/>
                    <a:gd name="T3" fmla="*/ 161 h 268"/>
                    <a:gd name="T4" fmla="*/ 114 w 210"/>
                    <a:gd name="T5" fmla="*/ 214 h 268"/>
                    <a:gd name="T6" fmla="*/ 154 w 210"/>
                    <a:gd name="T7" fmla="*/ 212 h 268"/>
                    <a:gd name="T8" fmla="*/ 194 w 210"/>
                    <a:gd name="T9" fmla="*/ 204 h 268"/>
                    <a:gd name="T10" fmla="*/ 197 w 210"/>
                    <a:gd name="T11" fmla="*/ 213 h 268"/>
                    <a:gd name="T12" fmla="*/ 166 w 210"/>
                    <a:gd name="T13" fmla="*/ 264 h 268"/>
                    <a:gd name="T14" fmla="*/ 71 w 210"/>
                    <a:gd name="T15" fmla="*/ 265 h 268"/>
                    <a:gd name="T16" fmla="*/ 5 w 210"/>
                    <a:gd name="T17" fmla="*/ 201 h 268"/>
                    <a:gd name="T18" fmla="*/ 5 w 210"/>
                    <a:gd name="T19" fmla="*/ 70 h 268"/>
                    <a:gd name="T20" fmla="*/ 76 w 210"/>
                    <a:gd name="T21" fmla="*/ 3 h 268"/>
                    <a:gd name="T22" fmla="*/ 139 w 210"/>
                    <a:gd name="T23" fmla="*/ 3 h 268"/>
                    <a:gd name="T24" fmla="*/ 206 w 210"/>
                    <a:gd name="T25" fmla="*/ 71 h 268"/>
                    <a:gd name="T26" fmla="*/ 207 w 210"/>
                    <a:gd name="T27" fmla="*/ 161 h 268"/>
                    <a:gd name="T28" fmla="*/ 66 w 210"/>
                    <a:gd name="T29" fmla="*/ 105 h 268"/>
                    <a:gd name="T30" fmla="*/ 147 w 210"/>
                    <a:gd name="T31" fmla="*/ 105 h 268"/>
                    <a:gd name="T32" fmla="*/ 111 w 210"/>
                    <a:gd name="T33" fmla="*/ 54 h 268"/>
                    <a:gd name="T34" fmla="*/ 66 w 210"/>
                    <a:gd name="T35" fmla="*/ 10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0" h="268">
                      <a:moveTo>
                        <a:pt x="207" y="161"/>
                      </a:moveTo>
                      <a:cubicBezTo>
                        <a:pt x="161" y="161"/>
                        <a:pt x="114" y="161"/>
                        <a:pt x="67" y="161"/>
                      </a:cubicBezTo>
                      <a:cubicBezTo>
                        <a:pt x="66" y="203"/>
                        <a:pt x="76" y="214"/>
                        <a:pt x="114" y="214"/>
                      </a:cubicBezTo>
                      <a:cubicBezTo>
                        <a:pt x="128" y="214"/>
                        <a:pt x="141" y="214"/>
                        <a:pt x="154" y="212"/>
                      </a:cubicBezTo>
                      <a:cubicBezTo>
                        <a:pt x="167" y="210"/>
                        <a:pt x="180" y="207"/>
                        <a:pt x="194" y="204"/>
                      </a:cubicBezTo>
                      <a:cubicBezTo>
                        <a:pt x="195" y="207"/>
                        <a:pt x="196" y="210"/>
                        <a:pt x="197" y="213"/>
                      </a:cubicBezTo>
                      <a:cubicBezTo>
                        <a:pt x="208" y="255"/>
                        <a:pt x="208" y="258"/>
                        <a:pt x="166" y="264"/>
                      </a:cubicBezTo>
                      <a:cubicBezTo>
                        <a:pt x="135" y="268"/>
                        <a:pt x="102" y="268"/>
                        <a:pt x="71" y="265"/>
                      </a:cubicBezTo>
                      <a:cubicBezTo>
                        <a:pt x="35" y="261"/>
                        <a:pt x="8" y="239"/>
                        <a:pt x="5" y="201"/>
                      </a:cubicBezTo>
                      <a:cubicBezTo>
                        <a:pt x="1" y="158"/>
                        <a:pt x="0" y="114"/>
                        <a:pt x="5" y="70"/>
                      </a:cubicBezTo>
                      <a:cubicBezTo>
                        <a:pt x="9" y="31"/>
                        <a:pt x="37" y="8"/>
                        <a:pt x="76" y="3"/>
                      </a:cubicBezTo>
                      <a:cubicBezTo>
                        <a:pt x="96" y="0"/>
                        <a:pt x="118" y="0"/>
                        <a:pt x="139" y="3"/>
                      </a:cubicBezTo>
                      <a:cubicBezTo>
                        <a:pt x="176" y="7"/>
                        <a:pt x="201" y="31"/>
                        <a:pt x="206" y="71"/>
                      </a:cubicBezTo>
                      <a:cubicBezTo>
                        <a:pt x="210" y="100"/>
                        <a:pt x="207" y="129"/>
                        <a:pt x="207" y="161"/>
                      </a:cubicBezTo>
                      <a:close/>
                      <a:moveTo>
                        <a:pt x="66" y="105"/>
                      </a:moveTo>
                      <a:cubicBezTo>
                        <a:pt x="94" y="105"/>
                        <a:pt x="121" y="105"/>
                        <a:pt x="147" y="105"/>
                      </a:cubicBezTo>
                      <a:cubicBezTo>
                        <a:pt x="149" y="70"/>
                        <a:pt x="138" y="55"/>
                        <a:pt x="111" y="54"/>
                      </a:cubicBezTo>
                      <a:cubicBezTo>
                        <a:pt x="80" y="53"/>
                        <a:pt x="67" y="67"/>
                        <a:pt x="66" y="105"/>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5" name="Freeform 13"/>
                <p:cNvSpPr>
                  <a:spLocks/>
                </p:cNvSpPr>
                <p:nvPr/>
              </p:nvSpPr>
              <p:spPr bwMode="auto">
                <a:xfrm>
                  <a:off x="4524376" y="4935538"/>
                  <a:ext cx="811213" cy="1028700"/>
                </a:xfrm>
                <a:custGeom>
                  <a:avLst/>
                  <a:gdLst>
                    <a:gd name="T0" fmla="*/ 216 w 216"/>
                    <a:gd name="T1" fmla="*/ 260 h 274"/>
                    <a:gd name="T2" fmla="*/ 161 w 216"/>
                    <a:gd name="T3" fmla="*/ 243 h 274"/>
                    <a:gd name="T4" fmla="*/ 62 w 216"/>
                    <a:gd name="T5" fmla="*/ 263 h 274"/>
                    <a:gd name="T6" fmla="*/ 2 w 216"/>
                    <a:gd name="T7" fmla="*/ 211 h 274"/>
                    <a:gd name="T8" fmla="*/ 1 w 216"/>
                    <a:gd name="T9" fmla="*/ 1 h 274"/>
                    <a:gd name="T10" fmla="*/ 65 w 216"/>
                    <a:gd name="T11" fmla="*/ 1 h 274"/>
                    <a:gd name="T12" fmla="*/ 66 w 216"/>
                    <a:gd name="T13" fmla="*/ 22 h 274"/>
                    <a:gd name="T14" fmla="*/ 66 w 216"/>
                    <a:gd name="T15" fmla="*/ 172 h 274"/>
                    <a:gd name="T16" fmla="*/ 97 w 216"/>
                    <a:gd name="T17" fmla="*/ 199 h 274"/>
                    <a:gd name="T18" fmla="*/ 103 w 216"/>
                    <a:gd name="T19" fmla="*/ 198 h 274"/>
                    <a:gd name="T20" fmla="*/ 152 w 216"/>
                    <a:gd name="T21" fmla="*/ 136 h 274"/>
                    <a:gd name="T22" fmla="*/ 152 w 216"/>
                    <a:gd name="T23" fmla="*/ 20 h 274"/>
                    <a:gd name="T24" fmla="*/ 153 w 216"/>
                    <a:gd name="T25" fmla="*/ 0 h 274"/>
                    <a:gd name="T26" fmla="*/ 216 w 216"/>
                    <a:gd name="T27" fmla="*/ 0 h 274"/>
                    <a:gd name="T28" fmla="*/ 216 w 216"/>
                    <a:gd name="T29" fmla="*/ 2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 h="274">
                      <a:moveTo>
                        <a:pt x="216" y="260"/>
                      </a:moveTo>
                      <a:cubicBezTo>
                        <a:pt x="196" y="252"/>
                        <a:pt x="169" y="274"/>
                        <a:pt x="161" y="243"/>
                      </a:cubicBezTo>
                      <a:cubicBezTo>
                        <a:pt x="128" y="250"/>
                        <a:pt x="95" y="259"/>
                        <a:pt x="62" y="263"/>
                      </a:cubicBezTo>
                      <a:cubicBezTo>
                        <a:pt x="27" y="266"/>
                        <a:pt x="3" y="247"/>
                        <a:pt x="2" y="211"/>
                      </a:cubicBezTo>
                      <a:cubicBezTo>
                        <a:pt x="0" y="142"/>
                        <a:pt x="1" y="72"/>
                        <a:pt x="1" y="1"/>
                      </a:cubicBezTo>
                      <a:cubicBezTo>
                        <a:pt x="22" y="1"/>
                        <a:pt x="42" y="1"/>
                        <a:pt x="65" y="1"/>
                      </a:cubicBezTo>
                      <a:cubicBezTo>
                        <a:pt x="65" y="8"/>
                        <a:pt x="66" y="15"/>
                        <a:pt x="66" y="22"/>
                      </a:cubicBezTo>
                      <a:cubicBezTo>
                        <a:pt x="66" y="72"/>
                        <a:pt x="66" y="122"/>
                        <a:pt x="66" y="172"/>
                      </a:cubicBezTo>
                      <a:cubicBezTo>
                        <a:pt x="66" y="197"/>
                        <a:pt x="72" y="202"/>
                        <a:pt x="97" y="199"/>
                      </a:cubicBezTo>
                      <a:cubicBezTo>
                        <a:pt x="99" y="199"/>
                        <a:pt x="101" y="198"/>
                        <a:pt x="103" y="198"/>
                      </a:cubicBezTo>
                      <a:cubicBezTo>
                        <a:pt x="149" y="188"/>
                        <a:pt x="152" y="184"/>
                        <a:pt x="152" y="136"/>
                      </a:cubicBezTo>
                      <a:cubicBezTo>
                        <a:pt x="152" y="98"/>
                        <a:pt x="152" y="59"/>
                        <a:pt x="152" y="20"/>
                      </a:cubicBezTo>
                      <a:cubicBezTo>
                        <a:pt x="152" y="14"/>
                        <a:pt x="153" y="7"/>
                        <a:pt x="153" y="0"/>
                      </a:cubicBezTo>
                      <a:cubicBezTo>
                        <a:pt x="174" y="0"/>
                        <a:pt x="194" y="0"/>
                        <a:pt x="216" y="0"/>
                      </a:cubicBezTo>
                      <a:cubicBezTo>
                        <a:pt x="216" y="86"/>
                        <a:pt x="216" y="171"/>
                        <a:pt x="216" y="26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 name="Freeform 14"/>
                <p:cNvSpPr>
                  <a:spLocks/>
                </p:cNvSpPr>
                <p:nvPr/>
              </p:nvSpPr>
              <p:spPr bwMode="auto">
                <a:xfrm>
                  <a:off x="8205788" y="4624388"/>
                  <a:ext cx="635000" cy="1268413"/>
                </a:xfrm>
                <a:custGeom>
                  <a:avLst/>
                  <a:gdLst>
                    <a:gd name="T0" fmla="*/ 37 w 169"/>
                    <a:gd name="T1" fmla="*/ 126 h 338"/>
                    <a:gd name="T2" fmla="*/ 0 w 169"/>
                    <a:gd name="T3" fmla="*/ 126 h 338"/>
                    <a:gd name="T4" fmla="*/ 0 w 169"/>
                    <a:gd name="T5" fmla="*/ 74 h 338"/>
                    <a:gd name="T6" fmla="*/ 36 w 169"/>
                    <a:gd name="T7" fmla="*/ 74 h 338"/>
                    <a:gd name="T8" fmla="*/ 36 w 169"/>
                    <a:gd name="T9" fmla="*/ 9 h 338"/>
                    <a:gd name="T10" fmla="*/ 103 w 169"/>
                    <a:gd name="T11" fmla="*/ 0 h 338"/>
                    <a:gd name="T12" fmla="*/ 103 w 169"/>
                    <a:gd name="T13" fmla="*/ 73 h 338"/>
                    <a:gd name="T14" fmla="*/ 169 w 169"/>
                    <a:gd name="T15" fmla="*/ 73 h 338"/>
                    <a:gd name="T16" fmla="*/ 165 w 169"/>
                    <a:gd name="T17" fmla="*/ 125 h 338"/>
                    <a:gd name="T18" fmla="*/ 104 w 169"/>
                    <a:gd name="T19" fmla="*/ 125 h 338"/>
                    <a:gd name="T20" fmla="*/ 104 w 169"/>
                    <a:gd name="T21" fmla="*/ 263 h 338"/>
                    <a:gd name="T22" fmla="*/ 125 w 169"/>
                    <a:gd name="T23" fmla="*/ 282 h 338"/>
                    <a:gd name="T24" fmla="*/ 159 w 169"/>
                    <a:gd name="T25" fmla="*/ 278 h 338"/>
                    <a:gd name="T26" fmla="*/ 166 w 169"/>
                    <a:gd name="T27" fmla="*/ 331 h 338"/>
                    <a:gd name="T28" fmla="*/ 94 w 169"/>
                    <a:gd name="T29" fmla="*/ 336 h 338"/>
                    <a:gd name="T30" fmla="*/ 37 w 169"/>
                    <a:gd name="T31" fmla="*/ 272 h 338"/>
                    <a:gd name="T32" fmla="*/ 37 w 169"/>
                    <a:gd name="T33" fmla="*/ 126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338">
                      <a:moveTo>
                        <a:pt x="37" y="126"/>
                      </a:moveTo>
                      <a:cubicBezTo>
                        <a:pt x="24" y="126"/>
                        <a:pt x="12" y="126"/>
                        <a:pt x="0" y="126"/>
                      </a:cubicBezTo>
                      <a:cubicBezTo>
                        <a:pt x="0" y="108"/>
                        <a:pt x="0" y="92"/>
                        <a:pt x="0" y="74"/>
                      </a:cubicBezTo>
                      <a:cubicBezTo>
                        <a:pt x="12" y="74"/>
                        <a:pt x="23" y="74"/>
                        <a:pt x="36" y="74"/>
                      </a:cubicBezTo>
                      <a:cubicBezTo>
                        <a:pt x="36" y="53"/>
                        <a:pt x="36" y="33"/>
                        <a:pt x="36" y="9"/>
                      </a:cubicBezTo>
                      <a:cubicBezTo>
                        <a:pt x="59" y="6"/>
                        <a:pt x="80" y="4"/>
                        <a:pt x="103" y="0"/>
                      </a:cubicBezTo>
                      <a:cubicBezTo>
                        <a:pt x="103" y="26"/>
                        <a:pt x="103" y="48"/>
                        <a:pt x="103" y="73"/>
                      </a:cubicBezTo>
                      <a:cubicBezTo>
                        <a:pt x="125" y="73"/>
                        <a:pt x="146" y="73"/>
                        <a:pt x="169" y="73"/>
                      </a:cubicBezTo>
                      <a:cubicBezTo>
                        <a:pt x="168" y="92"/>
                        <a:pt x="166" y="107"/>
                        <a:pt x="165" y="125"/>
                      </a:cubicBezTo>
                      <a:cubicBezTo>
                        <a:pt x="145" y="125"/>
                        <a:pt x="125" y="125"/>
                        <a:pt x="104" y="125"/>
                      </a:cubicBezTo>
                      <a:cubicBezTo>
                        <a:pt x="104" y="173"/>
                        <a:pt x="104" y="218"/>
                        <a:pt x="104" y="263"/>
                      </a:cubicBezTo>
                      <a:cubicBezTo>
                        <a:pt x="104" y="276"/>
                        <a:pt x="113" y="282"/>
                        <a:pt x="125" y="282"/>
                      </a:cubicBezTo>
                      <a:cubicBezTo>
                        <a:pt x="136" y="281"/>
                        <a:pt x="146" y="279"/>
                        <a:pt x="159" y="278"/>
                      </a:cubicBezTo>
                      <a:cubicBezTo>
                        <a:pt x="161" y="295"/>
                        <a:pt x="163" y="310"/>
                        <a:pt x="166" y="331"/>
                      </a:cubicBezTo>
                      <a:cubicBezTo>
                        <a:pt x="141" y="333"/>
                        <a:pt x="117" y="338"/>
                        <a:pt x="94" y="336"/>
                      </a:cubicBezTo>
                      <a:cubicBezTo>
                        <a:pt x="57" y="333"/>
                        <a:pt x="38" y="310"/>
                        <a:pt x="37" y="272"/>
                      </a:cubicBezTo>
                      <a:cubicBezTo>
                        <a:pt x="37" y="224"/>
                        <a:pt x="37" y="176"/>
                        <a:pt x="37" y="126"/>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4" name="Group 463"/>
              <p:cNvGrpSpPr/>
              <p:nvPr/>
            </p:nvGrpSpPr>
            <p:grpSpPr>
              <a:xfrm>
                <a:off x="6864351" y="6111875"/>
                <a:ext cx="1879600" cy="923926"/>
                <a:chOff x="6864351" y="6111875"/>
                <a:chExt cx="1879600" cy="923926"/>
              </a:xfrm>
            </p:grpSpPr>
            <p:sp>
              <p:nvSpPr>
                <p:cNvPr id="28" name="Freeform 16"/>
                <p:cNvSpPr>
                  <a:spLocks noEditPoints="1"/>
                </p:cNvSpPr>
                <p:nvPr/>
              </p:nvSpPr>
              <p:spPr bwMode="auto">
                <a:xfrm>
                  <a:off x="7675563" y="6111875"/>
                  <a:ext cx="533400" cy="915988"/>
                </a:xfrm>
                <a:custGeom>
                  <a:avLst/>
                  <a:gdLst>
                    <a:gd name="T0" fmla="*/ 41 w 142"/>
                    <a:gd name="T1" fmla="*/ 0 h 244"/>
                    <a:gd name="T2" fmla="*/ 41 w 142"/>
                    <a:gd name="T3" fmla="*/ 77 h 244"/>
                    <a:gd name="T4" fmla="*/ 87 w 142"/>
                    <a:gd name="T5" fmla="*/ 70 h 244"/>
                    <a:gd name="T6" fmla="*/ 141 w 142"/>
                    <a:gd name="T7" fmla="*/ 119 h 244"/>
                    <a:gd name="T8" fmla="*/ 141 w 142"/>
                    <a:gd name="T9" fmla="*/ 189 h 244"/>
                    <a:gd name="T10" fmla="*/ 92 w 142"/>
                    <a:gd name="T11" fmla="*/ 241 h 244"/>
                    <a:gd name="T12" fmla="*/ 14 w 142"/>
                    <a:gd name="T13" fmla="*/ 240 h 244"/>
                    <a:gd name="T14" fmla="*/ 1 w 142"/>
                    <a:gd name="T15" fmla="*/ 226 h 244"/>
                    <a:gd name="T16" fmla="*/ 1 w 142"/>
                    <a:gd name="T17" fmla="*/ 18 h 244"/>
                    <a:gd name="T18" fmla="*/ 15 w 142"/>
                    <a:gd name="T19" fmla="*/ 3 h 244"/>
                    <a:gd name="T20" fmla="*/ 41 w 142"/>
                    <a:gd name="T21" fmla="*/ 0 h 244"/>
                    <a:gd name="T22" fmla="*/ 42 w 142"/>
                    <a:gd name="T23" fmla="*/ 159 h 244"/>
                    <a:gd name="T24" fmla="*/ 42 w 142"/>
                    <a:gd name="T25" fmla="*/ 195 h 244"/>
                    <a:gd name="T26" fmla="*/ 45 w 142"/>
                    <a:gd name="T27" fmla="*/ 207 h 244"/>
                    <a:gd name="T28" fmla="*/ 99 w 142"/>
                    <a:gd name="T29" fmla="*/ 186 h 244"/>
                    <a:gd name="T30" fmla="*/ 99 w 142"/>
                    <a:gd name="T31" fmla="*/ 122 h 244"/>
                    <a:gd name="T32" fmla="*/ 91 w 142"/>
                    <a:gd name="T33" fmla="*/ 108 h 244"/>
                    <a:gd name="T34" fmla="*/ 42 w 142"/>
                    <a:gd name="T35" fmla="*/ 135 h 244"/>
                    <a:gd name="T36" fmla="*/ 42 w 142"/>
                    <a:gd name="T37" fmla="*/ 15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244">
                      <a:moveTo>
                        <a:pt x="41" y="0"/>
                      </a:moveTo>
                      <a:cubicBezTo>
                        <a:pt x="41" y="26"/>
                        <a:pt x="41" y="51"/>
                        <a:pt x="41" y="77"/>
                      </a:cubicBezTo>
                      <a:cubicBezTo>
                        <a:pt x="57" y="74"/>
                        <a:pt x="72" y="71"/>
                        <a:pt x="87" y="70"/>
                      </a:cubicBezTo>
                      <a:cubicBezTo>
                        <a:pt x="121" y="68"/>
                        <a:pt x="139" y="85"/>
                        <a:pt x="141" y="119"/>
                      </a:cubicBezTo>
                      <a:cubicBezTo>
                        <a:pt x="142" y="142"/>
                        <a:pt x="142" y="166"/>
                        <a:pt x="141" y="189"/>
                      </a:cubicBezTo>
                      <a:cubicBezTo>
                        <a:pt x="139" y="221"/>
                        <a:pt x="123" y="238"/>
                        <a:pt x="92" y="241"/>
                      </a:cubicBezTo>
                      <a:cubicBezTo>
                        <a:pt x="66" y="244"/>
                        <a:pt x="40" y="242"/>
                        <a:pt x="14" y="240"/>
                      </a:cubicBezTo>
                      <a:cubicBezTo>
                        <a:pt x="9" y="240"/>
                        <a:pt x="1" y="231"/>
                        <a:pt x="1" y="226"/>
                      </a:cubicBezTo>
                      <a:cubicBezTo>
                        <a:pt x="0" y="156"/>
                        <a:pt x="0" y="87"/>
                        <a:pt x="1" y="18"/>
                      </a:cubicBezTo>
                      <a:cubicBezTo>
                        <a:pt x="1" y="13"/>
                        <a:pt x="9" y="6"/>
                        <a:pt x="15" y="3"/>
                      </a:cubicBezTo>
                      <a:cubicBezTo>
                        <a:pt x="22" y="0"/>
                        <a:pt x="30" y="1"/>
                        <a:pt x="41" y="0"/>
                      </a:cubicBezTo>
                      <a:close/>
                      <a:moveTo>
                        <a:pt x="42" y="159"/>
                      </a:moveTo>
                      <a:cubicBezTo>
                        <a:pt x="42" y="171"/>
                        <a:pt x="41" y="183"/>
                        <a:pt x="42" y="195"/>
                      </a:cubicBezTo>
                      <a:cubicBezTo>
                        <a:pt x="42" y="199"/>
                        <a:pt x="43" y="205"/>
                        <a:pt x="45" y="207"/>
                      </a:cubicBezTo>
                      <a:cubicBezTo>
                        <a:pt x="61" y="220"/>
                        <a:pt x="98" y="205"/>
                        <a:pt x="99" y="186"/>
                      </a:cubicBezTo>
                      <a:cubicBezTo>
                        <a:pt x="101" y="165"/>
                        <a:pt x="100" y="143"/>
                        <a:pt x="99" y="122"/>
                      </a:cubicBezTo>
                      <a:cubicBezTo>
                        <a:pt x="99" y="117"/>
                        <a:pt x="95" y="110"/>
                        <a:pt x="91" y="108"/>
                      </a:cubicBezTo>
                      <a:cubicBezTo>
                        <a:pt x="71" y="95"/>
                        <a:pt x="42" y="112"/>
                        <a:pt x="42" y="135"/>
                      </a:cubicBezTo>
                      <a:cubicBezTo>
                        <a:pt x="42" y="143"/>
                        <a:pt x="42" y="151"/>
                        <a:pt x="42" y="159"/>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 name="Freeform 19"/>
                <p:cNvSpPr>
                  <a:spLocks noEditPoints="1"/>
                </p:cNvSpPr>
                <p:nvPr/>
              </p:nvSpPr>
              <p:spPr bwMode="auto">
                <a:xfrm>
                  <a:off x="7081838" y="6354763"/>
                  <a:ext cx="496888" cy="681038"/>
                </a:xfrm>
                <a:custGeom>
                  <a:avLst/>
                  <a:gdLst>
                    <a:gd name="T0" fmla="*/ 91 w 132"/>
                    <a:gd name="T1" fmla="*/ 82 h 181"/>
                    <a:gd name="T2" fmla="*/ 52 w 132"/>
                    <a:gd name="T3" fmla="*/ 38 h 181"/>
                    <a:gd name="T4" fmla="*/ 14 w 132"/>
                    <a:gd name="T5" fmla="*/ 42 h 181"/>
                    <a:gd name="T6" fmla="*/ 9 w 132"/>
                    <a:gd name="T7" fmla="*/ 13 h 181"/>
                    <a:gd name="T8" fmla="*/ 107 w 132"/>
                    <a:gd name="T9" fmla="*/ 11 h 181"/>
                    <a:gd name="T10" fmla="*/ 131 w 132"/>
                    <a:gd name="T11" fmla="*/ 47 h 181"/>
                    <a:gd name="T12" fmla="*/ 132 w 132"/>
                    <a:gd name="T13" fmla="*/ 178 h 181"/>
                    <a:gd name="T14" fmla="*/ 98 w 132"/>
                    <a:gd name="T15" fmla="*/ 170 h 181"/>
                    <a:gd name="T16" fmla="*/ 85 w 132"/>
                    <a:gd name="T17" fmla="*/ 170 h 181"/>
                    <a:gd name="T18" fmla="*/ 64 w 132"/>
                    <a:gd name="T19" fmla="*/ 177 h 181"/>
                    <a:gd name="T20" fmla="*/ 15 w 132"/>
                    <a:gd name="T21" fmla="*/ 165 h 181"/>
                    <a:gd name="T22" fmla="*/ 8 w 132"/>
                    <a:gd name="T23" fmla="*/ 105 h 181"/>
                    <a:gd name="T24" fmla="*/ 48 w 132"/>
                    <a:gd name="T25" fmla="*/ 82 h 181"/>
                    <a:gd name="T26" fmla="*/ 91 w 132"/>
                    <a:gd name="T27" fmla="*/ 82 h 181"/>
                    <a:gd name="T28" fmla="*/ 91 w 132"/>
                    <a:gd name="T29" fmla="*/ 113 h 181"/>
                    <a:gd name="T30" fmla="*/ 43 w 132"/>
                    <a:gd name="T31" fmla="*/ 128 h 181"/>
                    <a:gd name="T32" fmla="*/ 63 w 132"/>
                    <a:gd name="T33" fmla="*/ 147 h 181"/>
                    <a:gd name="T34" fmla="*/ 91 w 132"/>
                    <a:gd name="T35"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81">
                      <a:moveTo>
                        <a:pt x="91" y="82"/>
                      </a:moveTo>
                      <a:cubicBezTo>
                        <a:pt x="94" y="43"/>
                        <a:pt x="88" y="36"/>
                        <a:pt x="52" y="38"/>
                      </a:cubicBezTo>
                      <a:cubicBezTo>
                        <a:pt x="40" y="39"/>
                        <a:pt x="28" y="41"/>
                        <a:pt x="14" y="42"/>
                      </a:cubicBezTo>
                      <a:cubicBezTo>
                        <a:pt x="13" y="32"/>
                        <a:pt x="11" y="24"/>
                        <a:pt x="9" y="13"/>
                      </a:cubicBezTo>
                      <a:cubicBezTo>
                        <a:pt x="42" y="4"/>
                        <a:pt x="75" y="0"/>
                        <a:pt x="107" y="11"/>
                      </a:cubicBezTo>
                      <a:cubicBezTo>
                        <a:pt x="123" y="17"/>
                        <a:pt x="131" y="31"/>
                        <a:pt x="131" y="47"/>
                      </a:cubicBezTo>
                      <a:cubicBezTo>
                        <a:pt x="132" y="89"/>
                        <a:pt x="132" y="131"/>
                        <a:pt x="132" y="178"/>
                      </a:cubicBezTo>
                      <a:cubicBezTo>
                        <a:pt x="120" y="175"/>
                        <a:pt x="109" y="172"/>
                        <a:pt x="98" y="170"/>
                      </a:cubicBezTo>
                      <a:cubicBezTo>
                        <a:pt x="94" y="169"/>
                        <a:pt x="89" y="169"/>
                        <a:pt x="85" y="170"/>
                      </a:cubicBezTo>
                      <a:cubicBezTo>
                        <a:pt x="78" y="172"/>
                        <a:pt x="71" y="175"/>
                        <a:pt x="64" y="177"/>
                      </a:cubicBezTo>
                      <a:cubicBezTo>
                        <a:pt x="46" y="181"/>
                        <a:pt x="28" y="181"/>
                        <a:pt x="15" y="165"/>
                      </a:cubicBezTo>
                      <a:cubicBezTo>
                        <a:pt x="0" y="147"/>
                        <a:pt x="1" y="126"/>
                        <a:pt x="8" y="105"/>
                      </a:cubicBezTo>
                      <a:cubicBezTo>
                        <a:pt x="14" y="86"/>
                        <a:pt x="32" y="84"/>
                        <a:pt x="48" y="82"/>
                      </a:cubicBezTo>
                      <a:cubicBezTo>
                        <a:pt x="62" y="81"/>
                        <a:pt x="76" y="82"/>
                        <a:pt x="91" y="82"/>
                      </a:cubicBezTo>
                      <a:close/>
                      <a:moveTo>
                        <a:pt x="91" y="113"/>
                      </a:moveTo>
                      <a:cubicBezTo>
                        <a:pt x="51" y="109"/>
                        <a:pt x="44" y="111"/>
                        <a:pt x="43" y="128"/>
                      </a:cubicBezTo>
                      <a:cubicBezTo>
                        <a:pt x="43" y="143"/>
                        <a:pt x="50" y="147"/>
                        <a:pt x="63" y="147"/>
                      </a:cubicBezTo>
                      <a:cubicBezTo>
                        <a:pt x="87" y="147"/>
                        <a:pt x="93" y="139"/>
                        <a:pt x="91" y="11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8" name="Freeform 20"/>
                <p:cNvSpPr>
                  <a:spLocks/>
                </p:cNvSpPr>
                <p:nvPr/>
              </p:nvSpPr>
              <p:spPr bwMode="auto">
                <a:xfrm>
                  <a:off x="8228013" y="6381750"/>
                  <a:ext cx="515938" cy="649288"/>
                </a:xfrm>
                <a:custGeom>
                  <a:avLst/>
                  <a:gdLst>
                    <a:gd name="T0" fmla="*/ 9 w 137"/>
                    <a:gd name="T1" fmla="*/ 163 h 173"/>
                    <a:gd name="T2" fmla="*/ 14 w 137"/>
                    <a:gd name="T3" fmla="*/ 135 h 173"/>
                    <a:gd name="T4" fmla="*/ 64 w 137"/>
                    <a:gd name="T5" fmla="*/ 138 h 173"/>
                    <a:gd name="T6" fmla="*/ 85 w 137"/>
                    <a:gd name="T7" fmla="*/ 126 h 173"/>
                    <a:gd name="T8" fmla="*/ 70 w 137"/>
                    <a:gd name="T9" fmla="*/ 103 h 173"/>
                    <a:gd name="T10" fmla="*/ 51 w 137"/>
                    <a:gd name="T11" fmla="*/ 97 h 173"/>
                    <a:gd name="T12" fmla="*/ 14 w 137"/>
                    <a:gd name="T13" fmla="*/ 27 h 173"/>
                    <a:gd name="T14" fmla="*/ 39 w 137"/>
                    <a:gd name="T15" fmla="*/ 3 h 173"/>
                    <a:gd name="T16" fmla="*/ 122 w 137"/>
                    <a:gd name="T17" fmla="*/ 2 h 173"/>
                    <a:gd name="T18" fmla="*/ 118 w 137"/>
                    <a:gd name="T19" fmla="*/ 34 h 173"/>
                    <a:gd name="T20" fmla="*/ 74 w 137"/>
                    <a:gd name="T21" fmla="*/ 30 h 173"/>
                    <a:gd name="T22" fmla="*/ 50 w 137"/>
                    <a:gd name="T23" fmla="*/ 45 h 173"/>
                    <a:gd name="T24" fmla="*/ 69 w 137"/>
                    <a:gd name="T25" fmla="*/ 66 h 173"/>
                    <a:gd name="T26" fmla="*/ 85 w 137"/>
                    <a:gd name="T27" fmla="*/ 70 h 173"/>
                    <a:gd name="T28" fmla="*/ 120 w 137"/>
                    <a:gd name="T29" fmla="*/ 148 h 173"/>
                    <a:gd name="T30" fmla="*/ 69 w 137"/>
                    <a:gd name="T31" fmla="*/ 172 h 173"/>
                    <a:gd name="T32" fmla="*/ 34 w 137"/>
                    <a:gd name="T33" fmla="*/ 169 h 173"/>
                    <a:gd name="T34" fmla="*/ 9 w 137"/>
                    <a:gd name="T35"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73">
                      <a:moveTo>
                        <a:pt x="9" y="163"/>
                      </a:moveTo>
                      <a:cubicBezTo>
                        <a:pt x="11" y="152"/>
                        <a:pt x="12" y="144"/>
                        <a:pt x="14" y="135"/>
                      </a:cubicBezTo>
                      <a:cubicBezTo>
                        <a:pt x="32" y="136"/>
                        <a:pt x="48" y="139"/>
                        <a:pt x="64" y="138"/>
                      </a:cubicBezTo>
                      <a:cubicBezTo>
                        <a:pt x="71" y="138"/>
                        <a:pt x="78" y="130"/>
                        <a:pt x="85" y="126"/>
                      </a:cubicBezTo>
                      <a:cubicBezTo>
                        <a:pt x="80" y="118"/>
                        <a:pt x="76" y="109"/>
                        <a:pt x="70" y="103"/>
                      </a:cubicBezTo>
                      <a:cubicBezTo>
                        <a:pt x="66" y="99"/>
                        <a:pt x="58" y="99"/>
                        <a:pt x="51" y="97"/>
                      </a:cubicBezTo>
                      <a:cubicBezTo>
                        <a:pt x="14" y="87"/>
                        <a:pt x="0" y="63"/>
                        <a:pt x="14" y="27"/>
                      </a:cubicBezTo>
                      <a:cubicBezTo>
                        <a:pt x="17" y="16"/>
                        <a:pt x="30" y="4"/>
                        <a:pt x="39" y="3"/>
                      </a:cubicBezTo>
                      <a:cubicBezTo>
                        <a:pt x="66" y="0"/>
                        <a:pt x="93" y="2"/>
                        <a:pt x="122" y="2"/>
                      </a:cubicBezTo>
                      <a:cubicBezTo>
                        <a:pt x="120" y="13"/>
                        <a:pt x="119" y="22"/>
                        <a:pt x="118" y="34"/>
                      </a:cubicBezTo>
                      <a:cubicBezTo>
                        <a:pt x="103" y="32"/>
                        <a:pt x="89" y="31"/>
                        <a:pt x="74" y="30"/>
                      </a:cubicBezTo>
                      <a:cubicBezTo>
                        <a:pt x="64" y="30"/>
                        <a:pt x="52" y="29"/>
                        <a:pt x="50" y="45"/>
                      </a:cubicBezTo>
                      <a:cubicBezTo>
                        <a:pt x="49" y="59"/>
                        <a:pt x="59" y="63"/>
                        <a:pt x="69" y="66"/>
                      </a:cubicBezTo>
                      <a:cubicBezTo>
                        <a:pt x="74" y="67"/>
                        <a:pt x="79" y="68"/>
                        <a:pt x="85" y="70"/>
                      </a:cubicBezTo>
                      <a:cubicBezTo>
                        <a:pt x="123" y="81"/>
                        <a:pt x="137" y="112"/>
                        <a:pt x="120" y="148"/>
                      </a:cubicBezTo>
                      <a:cubicBezTo>
                        <a:pt x="110" y="170"/>
                        <a:pt x="89" y="171"/>
                        <a:pt x="69" y="172"/>
                      </a:cubicBezTo>
                      <a:cubicBezTo>
                        <a:pt x="58" y="173"/>
                        <a:pt x="45" y="171"/>
                        <a:pt x="34" y="169"/>
                      </a:cubicBezTo>
                      <a:cubicBezTo>
                        <a:pt x="26" y="168"/>
                        <a:pt x="18" y="165"/>
                        <a:pt x="9" y="163"/>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9" name="Freeform 21"/>
                <p:cNvSpPr>
                  <a:spLocks/>
                </p:cNvSpPr>
                <p:nvPr/>
              </p:nvSpPr>
              <p:spPr bwMode="auto">
                <a:xfrm>
                  <a:off x="6864351" y="6115050"/>
                  <a:ext cx="142875" cy="893763"/>
                </a:xfrm>
                <a:custGeom>
                  <a:avLst/>
                  <a:gdLst>
                    <a:gd name="T0" fmla="*/ 0 w 38"/>
                    <a:gd name="T1" fmla="*/ 5 h 238"/>
                    <a:gd name="T2" fmla="*/ 13 w 38"/>
                    <a:gd name="T3" fmla="*/ 2 h 238"/>
                    <a:gd name="T4" fmla="*/ 38 w 38"/>
                    <a:gd name="T5" fmla="*/ 0 h 238"/>
                    <a:gd name="T6" fmla="*/ 38 w 38"/>
                    <a:gd name="T7" fmla="*/ 238 h 238"/>
                    <a:gd name="T8" fmla="*/ 0 w 38"/>
                    <a:gd name="T9" fmla="*/ 238 h 238"/>
                    <a:gd name="T10" fmla="*/ 0 w 38"/>
                    <a:gd name="T11" fmla="*/ 5 h 238"/>
                  </a:gdLst>
                  <a:ahLst/>
                  <a:cxnLst>
                    <a:cxn ang="0">
                      <a:pos x="T0" y="T1"/>
                    </a:cxn>
                    <a:cxn ang="0">
                      <a:pos x="T2" y="T3"/>
                    </a:cxn>
                    <a:cxn ang="0">
                      <a:pos x="T4" y="T5"/>
                    </a:cxn>
                    <a:cxn ang="0">
                      <a:pos x="T6" y="T7"/>
                    </a:cxn>
                    <a:cxn ang="0">
                      <a:pos x="T8" y="T9"/>
                    </a:cxn>
                    <a:cxn ang="0">
                      <a:pos x="T10" y="T11"/>
                    </a:cxn>
                  </a:cxnLst>
                  <a:rect l="0" t="0" r="r" b="b"/>
                  <a:pathLst>
                    <a:path w="38" h="238">
                      <a:moveTo>
                        <a:pt x="0" y="5"/>
                      </a:moveTo>
                      <a:cubicBezTo>
                        <a:pt x="4" y="4"/>
                        <a:pt x="9" y="2"/>
                        <a:pt x="13" y="2"/>
                      </a:cubicBezTo>
                      <a:cubicBezTo>
                        <a:pt x="21" y="1"/>
                        <a:pt x="29" y="1"/>
                        <a:pt x="38" y="0"/>
                      </a:cubicBezTo>
                      <a:cubicBezTo>
                        <a:pt x="38" y="80"/>
                        <a:pt x="38" y="158"/>
                        <a:pt x="38" y="238"/>
                      </a:cubicBezTo>
                      <a:cubicBezTo>
                        <a:pt x="26" y="238"/>
                        <a:pt x="13" y="238"/>
                        <a:pt x="0" y="238"/>
                      </a:cubicBezTo>
                      <a:cubicBezTo>
                        <a:pt x="0" y="161"/>
                        <a:pt x="0" y="83"/>
                        <a:pt x="0" y="5"/>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62" name="Group 461"/>
              <p:cNvGrpSpPr/>
              <p:nvPr/>
            </p:nvGrpSpPr>
            <p:grpSpPr>
              <a:xfrm>
                <a:off x="3805238" y="-100013"/>
                <a:ext cx="4529138" cy="4625976"/>
                <a:chOff x="3805238" y="-100013"/>
                <a:chExt cx="4529138" cy="4625976"/>
              </a:xfrm>
            </p:grpSpPr>
            <p:sp>
              <p:nvSpPr>
                <p:cNvPr id="17" name="Freeform 6"/>
                <p:cNvSpPr>
                  <a:spLocks/>
                </p:cNvSpPr>
                <p:nvPr/>
              </p:nvSpPr>
              <p:spPr bwMode="auto">
                <a:xfrm>
                  <a:off x="5294313" y="-100013"/>
                  <a:ext cx="2919413" cy="4108451"/>
                </a:xfrm>
                <a:custGeom>
                  <a:avLst/>
                  <a:gdLst>
                    <a:gd name="T0" fmla="*/ 440 w 777"/>
                    <a:gd name="T1" fmla="*/ 0 h 1094"/>
                    <a:gd name="T2" fmla="*/ 387 w 777"/>
                    <a:gd name="T3" fmla="*/ 198 h 1094"/>
                    <a:gd name="T4" fmla="*/ 389 w 777"/>
                    <a:gd name="T5" fmla="*/ 392 h 1094"/>
                    <a:gd name="T6" fmla="*/ 399 w 777"/>
                    <a:gd name="T7" fmla="*/ 433 h 1094"/>
                    <a:gd name="T8" fmla="*/ 766 w 777"/>
                    <a:gd name="T9" fmla="*/ 1069 h 1094"/>
                    <a:gd name="T10" fmla="*/ 777 w 777"/>
                    <a:gd name="T11" fmla="*/ 1091 h 1094"/>
                    <a:gd name="T12" fmla="*/ 694 w 777"/>
                    <a:gd name="T13" fmla="*/ 1091 h 1094"/>
                    <a:gd name="T14" fmla="*/ 640 w 777"/>
                    <a:gd name="T15" fmla="*/ 1061 h 1094"/>
                    <a:gd name="T16" fmla="*/ 285 w 777"/>
                    <a:gd name="T17" fmla="*/ 443 h 1094"/>
                    <a:gd name="T18" fmla="*/ 277 w 777"/>
                    <a:gd name="T19" fmla="*/ 413 h 1094"/>
                    <a:gd name="T20" fmla="*/ 277 w 777"/>
                    <a:gd name="T21" fmla="*/ 127 h 1094"/>
                    <a:gd name="T22" fmla="*/ 277 w 777"/>
                    <a:gd name="T23" fmla="*/ 104 h 1094"/>
                    <a:gd name="T24" fmla="*/ 153 w 777"/>
                    <a:gd name="T25" fmla="*/ 104 h 1094"/>
                    <a:gd name="T26" fmla="*/ 153 w 777"/>
                    <a:gd name="T27" fmla="*/ 173 h 1094"/>
                    <a:gd name="T28" fmla="*/ 143 w 777"/>
                    <a:gd name="T29" fmla="*/ 166 h 1094"/>
                    <a:gd name="T30" fmla="*/ 4 w 777"/>
                    <a:gd name="T31" fmla="*/ 9 h 1094"/>
                    <a:gd name="T32" fmla="*/ 0 w 777"/>
                    <a:gd name="T33" fmla="*/ 0 h 1094"/>
                    <a:gd name="T34" fmla="*/ 440 w 777"/>
                    <a:gd name="T35" fmla="*/ 0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7" h="1094">
                      <a:moveTo>
                        <a:pt x="440" y="0"/>
                      </a:moveTo>
                      <a:cubicBezTo>
                        <a:pt x="394" y="59"/>
                        <a:pt x="382" y="125"/>
                        <a:pt x="387" y="198"/>
                      </a:cubicBezTo>
                      <a:cubicBezTo>
                        <a:pt x="392" y="263"/>
                        <a:pt x="388" y="327"/>
                        <a:pt x="389" y="392"/>
                      </a:cubicBezTo>
                      <a:cubicBezTo>
                        <a:pt x="389" y="406"/>
                        <a:pt x="393" y="421"/>
                        <a:pt x="399" y="433"/>
                      </a:cubicBezTo>
                      <a:cubicBezTo>
                        <a:pt x="521" y="645"/>
                        <a:pt x="644" y="857"/>
                        <a:pt x="766" y="1069"/>
                      </a:cubicBezTo>
                      <a:cubicBezTo>
                        <a:pt x="769" y="1075"/>
                        <a:pt x="772" y="1081"/>
                        <a:pt x="777" y="1091"/>
                      </a:cubicBezTo>
                      <a:cubicBezTo>
                        <a:pt x="748" y="1091"/>
                        <a:pt x="721" y="1089"/>
                        <a:pt x="694" y="1091"/>
                      </a:cubicBezTo>
                      <a:cubicBezTo>
                        <a:pt x="668" y="1094"/>
                        <a:pt x="653" y="1085"/>
                        <a:pt x="640" y="1061"/>
                      </a:cubicBezTo>
                      <a:cubicBezTo>
                        <a:pt x="522" y="855"/>
                        <a:pt x="403" y="649"/>
                        <a:pt x="285" y="443"/>
                      </a:cubicBezTo>
                      <a:cubicBezTo>
                        <a:pt x="280" y="435"/>
                        <a:pt x="277" y="423"/>
                        <a:pt x="277" y="413"/>
                      </a:cubicBezTo>
                      <a:cubicBezTo>
                        <a:pt x="277" y="318"/>
                        <a:pt x="277" y="223"/>
                        <a:pt x="277" y="127"/>
                      </a:cubicBezTo>
                      <a:cubicBezTo>
                        <a:pt x="277" y="120"/>
                        <a:pt x="277" y="113"/>
                        <a:pt x="277" y="104"/>
                      </a:cubicBezTo>
                      <a:cubicBezTo>
                        <a:pt x="235" y="104"/>
                        <a:pt x="195" y="104"/>
                        <a:pt x="153" y="104"/>
                      </a:cubicBezTo>
                      <a:cubicBezTo>
                        <a:pt x="153" y="126"/>
                        <a:pt x="153" y="147"/>
                        <a:pt x="153" y="173"/>
                      </a:cubicBezTo>
                      <a:cubicBezTo>
                        <a:pt x="148" y="169"/>
                        <a:pt x="145" y="168"/>
                        <a:pt x="143" y="166"/>
                      </a:cubicBezTo>
                      <a:cubicBezTo>
                        <a:pt x="97" y="113"/>
                        <a:pt x="50" y="61"/>
                        <a:pt x="4" y="9"/>
                      </a:cubicBezTo>
                      <a:cubicBezTo>
                        <a:pt x="2" y="6"/>
                        <a:pt x="1" y="3"/>
                        <a:pt x="0" y="0"/>
                      </a:cubicBezTo>
                      <a:cubicBezTo>
                        <a:pt x="147" y="0"/>
                        <a:pt x="293" y="0"/>
                        <a:pt x="440" y="0"/>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8" name="Freeform 7"/>
                <p:cNvSpPr>
                  <a:spLocks/>
                </p:cNvSpPr>
                <p:nvPr/>
              </p:nvSpPr>
              <p:spPr bwMode="auto">
                <a:xfrm>
                  <a:off x="4203701" y="4116388"/>
                  <a:ext cx="4130675" cy="409575"/>
                </a:xfrm>
                <a:custGeom>
                  <a:avLst/>
                  <a:gdLst>
                    <a:gd name="T0" fmla="*/ 0 w 1099"/>
                    <a:gd name="T1" fmla="*/ 108 h 109"/>
                    <a:gd name="T2" fmla="*/ 59 w 1099"/>
                    <a:gd name="T3" fmla="*/ 9 h 109"/>
                    <a:gd name="T4" fmla="*/ 82 w 1099"/>
                    <a:gd name="T5" fmla="*/ 4 h 109"/>
                    <a:gd name="T6" fmla="*/ 712 w 1099"/>
                    <a:gd name="T7" fmla="*/ 4 h 109"/>
                    <a:gd name="T8" fmla="*/ 1051 w 1099"/>
                    <a:gd name="T9" fmla="*/ 4 h 109"/>
                    <a:gd name="T10" fmla="*/ 1071 w 1099"/>
                    <a:gd name="T11" fmla="*/ 3 h 109"/>
                    <a:gd name="T12" fmla="*/ 1092 w 1099"/>
                    <a:gd name="T13" fmla="*/ 29 h 109"/>
                    <a:gd name="T14" fmla="*/ 1060 w 1099"/>
                    <a:gd name="T15" fmla="*/ 93 h 109"/>
                    <a:gd name="T16" fmla="*/ 1036 w 1099"/>
                    <a:gd name="T17" fmla="*/ 107 h 109"/>
                    <a:gd name="T18" fmla="*/ 1014 w 1099"/>
                    <a:gd name="T19" fmla="*/ 108 h 109"/>
                    <a:gd name="T20" fmla="*/ 23 w 1099"/>
                    <a:gd name="T21" fmla="*/ 108 h 109"/>
                    <a:gd name="T22" fmla="*/ 0 w 1099"/>
                    <a:gd name="T23"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9" h="109">
                      <a:moveTo>
                        <a:pt x="0" y="108"/>
                      </a:moveTo>
                      <a:cubicBezTo>
                        <a:pt x="21" y="73"/>
                        <a:pt x="39" y="40"/>
                        <a:pt x="59" y="9"/>
                      </a:cubicBezTo>
                      <a:cubicBezTo>
                        <a:pt x="62" y="5"/>
                        <a:pt x="74" y="4"/>
                        <a:pt x="82" y="4"/>
                      </a:cubicBezTo>
                      <a:cubicBezTo>
                        <a:pt x="292" y="4"/>
                        <a:pt x="502" y="4"/>
                        <a:pt x="712" y="4"/>
                      </a:cubicBezTo>
                      <a:cubicBezTo>
                        <a:pt x="825" y="4"/>
                        <a:pt x="938" y="4"/>
                        <a:pt x="1051" y="4"/>
                      </a:cubicBezTo>
                      <a:cubicBezTo>
                        <a:pt x="1058" y="4"/>
                        <a:pt x="1065" y="4"/>
                        <a:pt x="1071" y="3"/>
                      </a:cubicBezTo>
                      <a:cubicBezTo>
                        <a:pt x="1088" y="0"/>
                        <a:pt x="1099" y="13"/>
                        <a:pt x="1092" y="29"/>
                      </a:cubicBezTo>
                      <a:cubicBezTo>
                        <a:pt x="1083" y="51"/>
                        <a:pt x="1073" y="73"/>
                        <a:pt x="1060" y="93"/>
                      </a:cubicBezTo>
                      <a:cubicBezTo>
                        <a:pt x="1056" y="100"/>
                        <a:pt x="1044" y="104"/>
                        <a:pt x="1036" y="107"/>
                      </a:cubicBezTo>
                      <a:cubicBezTo>
                        <a:pt x="1029" y="109"/>
                        <a:pt x="1021" y="108"/>
                        <a:pt x="1014" y="108"/>
                      </a:cubicBezTo>
                      <a:cubicBezTo>
                        <a:pt x="683" y="108"/>
                        <a:pt x="353" y="108"/>
                        <a:pt x="23" y="108"/>
                      </a:cubicBezTo>
                      <a:cubicBezTo>
                        <a:pt x="17" y="108"/>
                        <a:pt x="11" y="108"/>
                        <a:pt x="0" y="108"/>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9" name="Freeform 8"/>
                <p:cNvSpPr>
                  <a:spLocks/>
                </p:cNvSpPr>
                <p:nvPr/>
              </p:nvSpPr>
              <p:spPr bwMode="auto">
                <a:xfrm>
                  <a:off x="3805238" y="1363662"/>
                  <a:ext cx="2074863" cy="3155950"/>
                </a:xfrm>
                <a:custGeom>
                  <a:avLst/>
                  <a:gdLst>
                    <a:gd name="T0" fmla="*/ 552 w 552"/>
                    <a:gd name="T1" fmla="*/ 1 h 840"/>
                    <a:gd name="T2" fmla="*/ 496 w 552"/>
                    <a:gd name="T3" fmla="*/ 99 h 840"/>
                    <a:gd name="T4" fmla="*/ 79 w 552"/>
                    <a:gd name="T5" fmla="*/ 822 h 840"/>
                    <a:gd name="T6" fmla="*/ 61 w 552"/>
                    <a:gd name="T7" fmla="*/ 838 h 840"/>
                    <a:gd name="T8" fmla="*/ 34 w 552"/>
                    <a:gd name="T9" fmla="*/ 820 h 840"/>
                    <a:gd name="T10" fmla="*/ 15 w 552"/>
                    <a:gd name="T11" fmla="*/ 780 h 840"/>
                    <a:gd name="T12" fmla="*/ 18 w 552"/>
                    <a:gd name="T13" fmla="*/ 716 h 840"/>
                    <a:gd name="T14" fmla="*/ 422 w 552"/>
                    <a:gd name="T15" fmla="*/ 17 h 840"/>
                    <a:gd name="T16" fmla="*/ 449 w 552"/>
                    <a:gd name="T17" fmla="*/ 1 h 840"/>
                    <a:gd name="T18" fmla="*/ 552 w 552"/>
                    <a:gd name="T19" fmla="*/ 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2" h="840">
                      <a:moveTo>
                        <a:pt x="552" y="1"/>
                      </a:moveTo>
                      <a:cubicBezTo>
                        <a:pt x="533" y="36"/>
                        <a:pt x="515" y="68"/>
                        <a:pt x="496" y="99"/>
                      </a:cubicBezTo>
                      <a:cubicBezTo>
                        <a:pt x="357" y="340"/>
                        <a:pt x="218" y="581"/>
                        <a:pt x="79" y="822"/>
                      </a:cubicBezTo>
                      <a:cubicBezTo>
                        <a:pt x="75" y="829"/>
                        <a:pt x="65" y="840"/>
                        <a:pt x="61" y="838"/>
                      </a:cubicBezTo>
                      <a:cubicBezTo>
                        <a:pt x="51" y="835"/>
                        <a:pt x="40" y="828"/>
                        <a:pt x="34" y="820"/>
                      </a:cubicBezTo>
                      <a:cubicBezTo>
                        <a:pt x="26" y="808"/>
                        <a:pt x="23" y="792"/>
                        <a:pt x="15" y="780"/>
                      </a:cubicBezTo>
                      <a:cubicBezTo>
                        <a:pt x="0" y="758"/>
                        <a:pt x="5" y="738"/>
                        <a:pt x="18" y="716"/>
                      </a:cubicBezTo>
                      <a:cubicBezTo>
                        <a:pt x="153" y="484"/>
                        <a:pt x="287" y="251"/>
                        <a:pt x="422" y="17"/>
                      </a:cubicBezTo>
                      <a:cubicBezTo>
                        <a:pt x="428" y="6"/>
                        <a:pt x="435" y="0"/>
                        <a:pt x="449" y="1"/>
                      </a:cubicBezTo>
                      <a:cubicBezTo>
                        <a:pt x="482" y="2"/>
                        <a:pt x="515" y="1"/>
                        <a:pt x="552" y="1"/>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461" name="Group 460"/>
                <p:cNvGrpSpPr/>
                <p:nvPr/>
              </p:nvGrpSpPr>
              <p:grpSpPr>
                <a:xfrm>
                  <a:off x="5072063" y="2025650"/>
                  <a:ext cx="1976438" cy="2005012"/>
                  <a:chOff x="5072063" y="2025650"/>
                  <a:chExt cx="1976438" cy="2005012"/>
                </a:xfrm>
              </p:grpSpPr>
              <p:sp>
                <p:nvSpPr>
                  <p:cNvPr id="27" name="Freeform 15"/>
                  <p:cNvSpPr>
                    <a:spLocks/>
                  </p:cNvSpPr>
                  <p:nvPr/>
                </p:nvSpPr>
                <p:spPr bwMode="auto">
                  <a:xfrm>
                    <a:off x="5072063" y="2471737"/>
                    <a:ext cx="681038" cy="1427163"/>
                  </a:xfrm>
                  <a:custGeom>
                    <a:avLst/>
                    <a:gdLst>
                      <a:gd name="T0" fmla="*/ 181 w 181"/>
                      <a:gd name="T1" fmla="*/ 0 h 380"/>
                      <a:gd name="T2" fmla="*/ 166 w 181"/>
                      <a:gd name="T3" fmla="*/ 78 h 380"/>
                      <a:gd name="T4" fmla="*/ 98 w 181"/>
                      <a:gd name="T5" fmla="*/ 367 h 380"/>
                      <a:gd name="T6" fmla="*/ 79 w 181"/>
                      <a:gd name="T7" fmla="*/ 380 h 380"/>
                      <a:gd name="T8" fmla="*/ 4 w 181"/>
                      <a:gd name="T9" fmla="*/ 205 h 380"/>
                      <a:gd name="T10" fmla="*/ 181 w 181"/>
                      <a:gd name="T11" fmla="*/ 0 h 380"/>
                    </a:gdLst>
                    <a:ahLst/>
                    <a:cxnLst>
                      <a:cxn ang="0">
                        <a:pos x="T0" y="T1"/>
                      </a:cxn>
                      <a:cxn ang="0">
                        <a:pos x="T2" y="T3"/>
                      </a:cxn>
                      <a:cxn ang="0">
                        <a:pos x="T4" y="T5"/>
                      </a:cxn>
                      <a:cxn ang="0">
                        <a:pos x="T6" y="T7"/>
                      </a:cxn>
                      <a:cxn ang="0">
                        <a:pos x="T8" y="T9"/>
                      </a:cxn>
                      <a:cxn ang="0">
                        <a:pos x="T10" y="T11"/>
                      </a:cxn>
                    </a:cxnLst>
                    <a:rect l="0" t="0" r="r" b="b"/>
                    <a:pathLst>
                      <a:path w="181" h="380">
                        <a:moveTo>
                          <a:pt x="181" y="0"/>
                        </a:moveTo>
                        <a:cubicBezTo>
                          <a:pt x="176" y="25"/>
                          <a:pt x="172" y="51"/>
                          <a:pt x="166" y="78"/>
                        </a:cubicBezTo>
                        <a:cubicBezTo>
                          <a:pt x="28" y="122"/>
                          <a:pt x="7" y="273"/>
                          <a:pt x="98" y="367"/>
                        </a:cubicBezTo>
                        <a:cubicBezTo>
                          <a:pt x="92" y="371"/>
                          <a:pt x="86" y="375"/>
                          <a:pt x="79" y="380"/>
                        </a:cubicBezTo>
                        <a:cubicBezTo>
                          <a:pt x="38" y="362"/>
                          <a:pt x="0" y="269"/>
                          <a:pt x="4" y="205"/>
                        </a:cubicBezTo>
                        <a:cubicBezTo>
                          <a:pt x="13" y="81"/>
                          <a:pt x="113" y="17"/>
                          <a:pt x="181" y="0"/>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 name="Freeform 17"/>
                  <p:cNvSpPr>
                    <a:spLocks/>
                  </p:cNvSpPr>
                  <p:nvPr/>
                </p:nvSpPr>
                <p:spPr bwMode="auto">
                  <a:xfrm>
                    <a:off x="5621338" y="3249612"/>
                    <a:ext cx="1427163" cy="781050"/>
                  </a:xfrm>
                  <a:custGeom>
                    <a:avLst/>
                    <a:gdLst>
                      <a:gd name="T0" fmla="*/ 355 w 380"/>
                      <a:gd name="T1" fmla="*/ 0 h 208"/>
                      <a:gd name="T2" fmla="*/ 375 w 380"/>
                      <a:gd name="T3" fmla="*/ 6 h 208"/>
                      <a:gd name="T4" fmla="*/ 250 w 380"/>
                      <a:gd name="T5" fmla="*/ 169 h 208"/>
                      <a:gd name="T6" fmla="*/ 0 w 380"/>
                      <a:gd name="T7" fmla="*/ 119 h 208"/>
                      <a:gd name="T8" fmla="*/ 68 w 380"/>
                      <a:gd name="T9" fmla="*/ 91 h 208"/>
                      <a:gd name="T10" fmla="*/ 85 w 380"/>
                      <a:gd name="T11" fmla="*/ 96 h 208"/>
                      <a:gd name="T12" fmla="*/ 197 w 380"/>
                      <a:gd name="T13" fmla="*/ 135 h 208"/>
                      <a:gd name="T14" fmla="*/ 349 w 380"/>
                      <a:gd name="T15" fmla="*/ 16 h 208"/>
                      <a:gd name="T16" fmla="*/ 355 w 380"/>
                      <a:gd name="T1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208">
                        <a:moveTo>
                          <a:pt x="355" y="0"/>
                        </a:moveTo>
                        <a:cubicBezTo>
                          <a:pt x="363" y="2"/>
                          <a:pt x="370" y="4"/>
                          <a:pt x="375" y="6"/>
                        </a:cubicBezTo>
                        <a:cubicBezTo>
                          <a:pt x="380" y="60"/>
                          <a:pt x="321" y="137"/>
                          <a:pt x="250" y="169"/>
                        </a:cubicBezTo>
                        <a:cubicBezTo>
                          <a:pt x="166" y="208"/>
                          <a:pt x="71" y="183"/>
                          <a:pt x="0" y="119"/>
                        </a:cubicBezTo>
                        <a:cubicBezTo>
                          <a:pt x="22" y="110"/>
                          <a:pt x="45" y="100"/>
                          <a:pt x="68" y="91"/>
                        </a:cubicBezTo>
                        <a:cubicBezTo>
                          <a:pt x="72" y="90"/>
                          <a:pt x="80" y="93"/>
                          <a:pt x="85" y="96"/>
                        </a:cubicBezTo>
                        <a:cubicBezTo>
                          <a:pt x="119" y="118"/>
                          <a:pt x="154" y="137"/>
                          <a:pt x="197" y="135"/>
                        </a:cubicBezTo>
                        <a:cubicBezTo>
                          <a:pt x="279" y="131"/>
                          <a:pt x="328" y="78"/>
                          <a:pt x="349" y="16"/>
                        </a:cubicBezTo>
                        <a:cubicBezTo>
                          <a:pt x="351" y="11"/>
                          <a:pt x="353" y="6"/>
                          <a:pt x="355" y="0"/>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 name="Freeform 18"/>
                  <p:cNvSpPr>
                    <a:spLocks/>
                  </p:cNvSpPr>
                  <p:nvPr/>
                </p:nvSpPr>
                <p:spPr bwMode="auto">
                  <a:xfrm>
                    <a:off x="5657851" y="2025650"/>
                    <a:ext cx="1123950" cy="1152525"/>
                  </a:xfrm>
                  <a:custGeom>
                    <a:avLst/>
                    <a:gdLst>
                      <a:gd name="T0" fmla="*/ 291 w 299"/>
                      <a:gd name="T1" fmla="*/ 307 h 307"/>
                      <a:gd name="T2" fmla="*/ 227 w 299"/>
                      <a:gd name="T3" fmla="*/ 256 h 307"/>
                      <a:gd name="T4" fmla="*/ 179 w 299"/>
                      <a:gd name="T5" fmla="*/ 95 h 307"/>
                      <a:gd name="T6" fmla="*/ 10 w 299"/>
                      <a:gd name="T7" fmla="*/ 60 h 307"/>
                      <a:gd name="T8" fmla="*/ 23 w 299"/>
                      <a:gd name="T9" fmla="*/ 30 h 307"/>
                      <a:gd name="T10" fmla="*/ 290 w 299"/>
                      <a:gd name="T11" fmla="*/ 195 h 307"/>
                      <a:gd name="T12" fmla="*/ 291 w 299"/>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299" h="307">
                        <a:moveTo>
                          <a:pt x="291" y="307"/>
                        </a:moveTo>
                        <a:cubicBezTo>
                          <a:pt x="270" y="290"/>
                          <a:pt x="250" y="274"/>
                          <a:pt x="227" y="256"/>
                        </a:cubicBezTo>
                        <a:cubicBezTo>
                          <a:pt x="236" y="198"/>
                          <a:pt x="228" y="140"/>
                          <a:pt x="179" y="95"/>
                        </a:cubicBezTo>
                        <a:cubicBezTo>
                          <a:pt x="130" y="51"/>
                          <a:pt x="72" y="45"/>
                          <a:pt x="10" y="60"/>
                        </a:cubicBezTo>
                        <a:cubicBezTo>
                          <a:pt x="0" y="38"/>
                          <a:pt x="0" y="36"/>
                          <a:pt x="23" y="30"/>
                        </a:cubicBezTo>
                        <a:cubicBezTo>
                          <a:pt x="133" y="0"/>
                          <a:pt x="265" y="68"/>
                          <a:pt x="290" y="195"/>
                        </a:cubicBezTo>
                        <a:cubicBezTo>
                          <a:pt x="298" y="233"/>
                          <a:pt x="299" y="271"/>
                          <a:pt x="291" y="307"/>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1" name="Freeform 22"/>
                  <p:cNvSpPr>
                    <a:spLocks/>
                  </p:cNvSpPr>
                  <p:nvPr/>
                </p:nvSpPr>
                <p:spPr bwMode="auto">
                  <a:xfrm>
                    <a:off x="5349876" y="3170237"/>
                    <a:ext cx="398463" cy="395288"/>
                  </a:xfrm>
                  <a:custGeom>
                    <a:avLst/>
                    <a:gdLst>
                      <a:gd name="T0" fmla="*/ 106 w 106"/>
                      <a:gd name="T1" fmla="*/ 52 h 105"/>
                      <a:gd name="T2" fmla="*/ 53 w 106"/>
                      <a:gd name="T3" fmla="*/ 105 h 105"/>
                      <a:gd name="T4" fmla="*/ 1 w 106"/>
                      <a:gd name="T5" fmla="*/ 53 h 105"/>
                      <a:gd name="T6" fmla="*/ 53 w 106"/>
                      <a:gd name="T7" fmla="*/ 0 h 105"/>
                      <a:gd name="T8" fmla="*/ 106 w 106"/>
                      <a:gd name="T9" fmla="*/ 52 h 105"/>
                    </a:gdLst>
                    <a:ahLst/>
                    <a:cxnLst>
                      <a:cxn ang="0">
                        <a:pos x="T0" y="T1"/>
                      </a:cxn>
                      <a:cxn ang="0">
                        <a:pos x="T2" y="T3"/>
                      </a:cxn>
                      <a:cxn ang="0">
                        <a:pos x="T4" y="T5"/>
                      </a:cxn>
                      <a:cxn ang="0">
                        <a:pos x="T6" y="T7"/>
                      </a:cxn>
                      <a:cxn ang="0">
                        <a:pos x="T8" y="T9"/>
                      </a:cxn>
                    </a:cxnLst>
                    <a:rect l="0" t="0" r="r" b="b"/>
                    <a:pathLst>
                      <a:path w="106" h="105">
                        <a:moveTo>
                          <a:pt x="106" y="52"/>
                        </a:moveTo>
                        <a:cubicBezTo>
                          <a:pt x="106" y="82"/>
                          <a:pt x="83" y="105"/>
                          <a:pt x="53" y="105"/>
                        </a:cubicBezTo>
                        <a:cubicBezTo>
                          <a:pt x="24" y="105"/>
                          <a:pt x="1" y="82"/>
                          <a:pt x="1" y="53"/>
                        </a:cubicBezTo>
                        <a:cubicBezTo>
                          <a:pt x="0" y="23"/>
                          <a:pt x="23" y="0"/>
                          <a:pt x="53" y="0"/>
                        </a:cubicBezTo>
                        <a:cubicBezTo>
                          <a:pt x="84" y="0"/>
                          <a:pt x="106" y="22"/>
                          <a:pt x="106" y="52"/>
                        </a:cubicBezTo>
                        <a:close/>
                      </a:path>
                    </a:pathLst>
                  </a:custGeom>
                  <a:solidFill>
                    <a:srgbClr val="2F296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2" name="Freeform 23"/>
                  <p:cNvSpPr>
                    <a:spLocks/>
                  </p:cNvSpPr>
                  <p:nvPr/>
                </p:nvSpPr>
                <p:spPr bwMode="auto">
                  <a:xfrm>
                    <a:off x="6281738" y="3205162"/>
                    <a:ext cx="398463" cy="393700"/>
                  </a:xfrm>
                  <a:custGeom>
                    <a:avLst/>
                    <a:gdLst>
                      <a:gd name="T0" fmla="*/ 52 w 106"/>
                      <a:gd name="T1" fmla="*/ 105 h 105"/>
                      <a:gd name="T2" fmla="*/ 0 w 106"/>
                      <a:gd name="T3" fmla="*/ 54 h 105"/>
                      <a:gd name="T4" fmla="*/ 53 w 106"/>
                      <a:gd name="T5" fmla="*/ 0 h 105"/>
                      <a:gd name="T6" fmla="*/ 105 w 106"/>
                      <a:gd name="T7" fmla="*/ 55 h 105"/>
                      <a:gd name="T8" fmla="*/ 52 w 106"/>
                      <a:gd name="T9" fmla="*/ 105 h 105"/>
                    </a:gdLst>
                    <a:ahLst/>
                    <a:cxnLst>
                      <a:cxn ang="0">
                        <a:pos x="T0" y="T1"/>
                      </a:cxn>
                      <a:cxn ang="0">
                        <a:pos x="T2" y="T3"/>
                      </a:cxn>
                      <a:cxn ang="0">
                        <a:pos x="T4" y="T5"/>
                      </a:cxn>
                      <a:cxn ang="0">
                        <a:pos x="T6" y="T7"/>
                      </a:cxn>
                      <a:cxn ang="0">
                        <a:pos x="T8" y="T9"/>
                      </a:cxn>
                    </a:cxnLst>
                    <a:rect l="0" t="0" r="r" b="b"/>
                    <a:pathLst>
                      <a:path w="106" h="105">
                        <a:moveTo>
                          <a:pt x="52" y="105"/>
                        </a:moveTo>
                        <a:cubicBezTo>
                          <a:pt x="22" y="105"/>
                          <a:pt x="0" y="83"/>
                          <a:pt x="0" y="54"/>
                        </a:cubicBezTo>
                        <a:cubicBezTo>
                          <a:pt x="0" y="24"/>
                          <a:pt x="23" y="0"/>
                          <a:pt x="53" y="0"/>
                        </a:cubicBezTo>
                        <a:cubicBezTo>
                          <a:pt x="82" y="1"/>
                          <a:pt x="106" y="26"/>
                          <a:pt x="105" y="55"/>
                        </a:cubicBezTo>
                        <a:cubicBezTo>
                          <a:pt x="104" y="83"/>
                          <a:pt x="81" y="105"/>
                          <a:pt x="52" y="105"/>
                        </a:cubicBezTo>
                        <a:close/>
                      </a:path>
                    </a:pathLst>
                  </a:custGeom>
                  <a:solidFill>
                    <a:srgbClr val="F0A82F"/>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53" name="Freeform 24"/>
                  <p:cNvSpPr>
                    <a:spLocks/>
                  </p:cNvSpPr>
                  <p:nvPr/>
                </p:nvSpPr>
                <p:spPr bwMode="auto">
                  <a:xfrm>
                    <a:off x="5865813" y="2370137"/>
                    <a:ext cx="396875" cy="398463"/>
                  </a:xfrm>
                  <a:custGeom>
                    <a:avLst/>
                    <a:gdLst>
                      <a:gd name="T0" fmla="*/ 105 w 106"/>
                      <a:gd name="T1" fmla="*/ 54 h 106"/>
                      <a:gd name="T2" fmla="*/ 52 w 106"/>
                      <a:gd name="T3" fmla="*/ 105 h 106"/>
                      <a:gd name="T4" fmla="*/ 1 w 106"/>
                      <a:gd name="T5" fmla="*/ 52 h 106"/>
                      <a:gd name="T6" fmla="*/ 54 w 106"/>
                      <a:gd name="T7" fmla="*/ 1 h 106"/>
                      <a:gd name="T8" fmla="*/ 105 w 106"/>
                      <a:gd name="T9" fmla="*/ 54 h 106"/>
                    </a:gdLst>
                    <a:ahLst/>
                    <a:cxnLst>
                      <a:cxn ang="0">
                        <a:pos x="T0" y="T1"/>
                      </a:cxn>
                      <a:cxn ang="0">
                        <a:pos x="T2" y="T3"/>
                      </a:cxn>
                      <a:cxn ang="0">
                        <a:pos x="T4" y="T5"/>
                      </a:cxn>
                      <a:cxn ang="0">
                        <a:pos x="T6" y="T7"/>
                      </a:cxn>
                      <a:cxn ang="0">
                        <a:pos x="T8" y="T9"/>
                      </a:cxn>
                    </a:cxnLst>
                    <a:rect l="0" t="0" r="r" b="b"/>
                    <a:pathLst>
                      <a:path w="106" h="106">
                        <a:moveTo>
                          <a:pt x="105" y="54"/>
                        </a:moveTo>
                        <a:cubicBezTo>
                          <a:pt x="104" y="83"/>
                          <a:pt x="80" y="106"/>
                          <a:pt x="52" y="105"/>
                        </a:cubicBezTo>
                        <a:cubicBezTo>
                          <a:pt x="23" y="104"/>
                          <a:pt x="0" y="80"/>
                          <a:pt x="1" y="52"/>
                        </a:cubicBezTo>
                        <a:cubicBezTo>
                          <a:pt x="2" y="23"/>
                          <a:pt x="25" y="0"/>
                          <a:pt x="54" y="1"/>
                        </a:cubicBezTo>
                        <a:cubicBezTo>
                          <a:pt x="83" y="2"/>
                          <a:pt x="106" y="26"/>
                          <a:pt x="105" y="54"/>
                        </a:cubicBezTo>
                        <a:close/>
                      </a:path>
                    </a:pathLst>
                  </a:custGeom>
                  <a:solidFill>
                    <a:srgbClr val="7E64AD"/>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grpSp>
      <p:sp>
        <p:nvSpPr>
          <p:cNvPr id="37" name="Rectangle 36"/>
          <p:cNvSpPr/>
          <p:nvPr/>
        </p:nvSpPr>
        <p:spPr bwMode="auto">
          <a:xfrm>
            <a:off x="3815373" y="4498975"/>
            <a:ext cx="6981157" cy="7295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TextBox 437"/>
          <p:cNvSpPr txBox="1"/>
          <p:nvPr/>
        </p:nvSpPr>
        <p:spPr>
          <a:xfrm>
            <a:off x="3855280" y="4491991"/>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PROVIDER CONRACT</a:t>
            </a:r>
          </a:p>
        </p:txBody>
      </p:sp>
      <p:sp>
        <p:nvSpPr>
          <p:cNvPr id="33" name="Rectangle 32"/>
          <p:cNvSpPr/>
          <p:nvPr/>
        </p:nvSpPr>
        <p:spPr bwMode="auto">
          <a:xfrm>
            <a:off x="3771466" y="4232343"/>
            <a:ext cx="7074861" cy="9962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2" name="Group 271"/>
          <p:cNvGrpSpPr/>
          <p:nvPr/>
        </p:nvGrpSpPr>
        <p:grpSpPr>
          <a:xfrm>
            <a:off x="9325014" y="2746096"/>
            <a:ext cx="1177073" cy="1603566"/>
            <a:chOff x="10960992" y="2800564"/>
            <a:chExt cx="1200846" cy="1635953"/>
          </a:xfrm>
        </p:grpSpPr>
        <p:sp>
          <p:nvSpPr>
            <p:cNvPr id="379" name="TextBox 378"/>
            <p:cNvSpPr txBox="1"/>
            <p:nvPr/>
          </p:nvSpPr>
          <p:spPr>
            <a:xfrm>
              <a:off x="11034353" y="2800564"/>
              <a:ext cx="1127485" cy="1635953"/>
            </a:xfrm>
            <a:prstGeom prst="rect">
              <a:avLst/>
            </a:prstGeom>
            <a:solidFill>
              <a:schemeClr val="accent5"/>
            </a:solidFill>
          </p:spPr>
          <p:txBody>
            <a:bodyPr wrap="square" lIns="143407" tIns="89630" rIns="143407" bIns="89630" rtlCol="0" anchor="ctr" anchorCtr="0">
              <a:noAutofit/>
            </a:bodyPr>
            <a:lstStyle/>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ADFS</a:t>
              </a:r>
            </a:p>
            <a:p>
              <a:pPr defTabSz="1218996" eaLnBrk="0" fontAlgn="base" hangingPunct="0">
                <a:lnSpc>
                  <a:spcPct val="90000"/>
                </a:lnSpc>
                <a:spcBef>
                  <a:spcPct val="0"/>
                </a:spcBef>
                <a:spcAft>
                  <a:spcPct val="0"/>
                </a:spcAft>
                <a:defRPr/>
              </a:pPr>
              <a:r>
                <a:rPr lang="en-US" sz="2400"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AAD</a:t>
              </a:r>
            </a:p>
          </p:txBody>
        </p:sp>
        <p:sp>
          <p:nvSpPr>
            <p:cNvPr id="424" name="Rectangle 423"/>
            <p:cNvSpPr/>
            <p:nvPr/>
          </p:nvSpPr>
          <p:spPr bwMode="auto">
            <a:xfrm>
              <a:off x="10960992" y="3921710"/>
              <a:ext cx="101830" cy="22867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8" name="Rectangle 427"/>
          <p:cNvSpPr/>
          <p:nvPr/>
        </p:nvSpPr>
        <p:spPr bwMode="auto">
          <a:xfrm>
            <a:off x="9325014" y="2642194"/>
            <a:ext cx="1202082" cy="17098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TextBox 425"/>
          <p:cNvSpPr txBox="1"/>
          <p:nvPr/>
        </p:nvSpPr>
        <p:spPr>
          <a:xfrm>
            <a:off x="3855279" y="-403196"/>
            <a:ext cx="6901415" cy="2420514"/>
          </a:xfrm>
          <a:prstGeom prst="rect">
            <a:avLst/>
          </a:prstGeom>
          <a:solidFill>
            <a:schemeClr val="accent5"/>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RESOURCE MANAGER</a:t>
            </a:r>
          </a:p>
        </p:txBody>
      </p:sp>
      <p:sp>
        <p:nvSpPr>
          <p:cNvPr id="427" name="Rectangle 426"/>
          <p:cNvSpPr/>
          <p:nvPr/>
        </p:nvSpPr>
        <p:spPr bwMode="auto">
          <a:xfrm>
            <a:off x="3768976" y="-412588"/>
            <a:ext cx="7012618" cy="31564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TextBox 424"/>
          <p:cNvSpPr txBox="1"/>
          <p:nvPr/>
        </p:nvSpPr>
        <p:spPr>
          <a:xfrm>
            <a:off x="3855281" y="1726054"/>
            <a:ext cx="6901492" cy="371070"/>
          </a:xfrm>
          <a:prstGeom prst="rect">
            <a:avLst/>
          </a:prstGeom>
          <a:solidFill>
            <a:schemeClr val="accent2"/>
          </a:solidFill>
        </p:spPr>
        <p:txBody>
          <a:bodyPr wrap="square" lIns="143407" tIns="89630" rIns="143407" bIns="89630" rtlCol="0">
            <a:noAutofit/>
          </a:bodyPr>
          <a:lstStyle/>
          <a:p>
            <a:pPr defTabSz="1218996" eaLnBrk="0" fontAlgn="base" hangingPunct="0">
              <a:lnSpc>
                <a:spcPct val="90000"/>
              </a:lnSpc>
              <a:spcBef>
                <a:spcPct val="0"/>
              </a:spcBef>
              <a:spcAft>
                <a:spcPts val="588"/>
              </a:spcAft>
              <a:defRPr/>
            </a:pPr>
            <a:r>
              <a:rPr lang="en-US" sz="1371" dirty="0">
                <a:gradFill>
                  <a:gsLst>
                    <a:gs pos="13750">
                      <a:prstClr val="white"/>
                    </a:gs>
                    <a:gs pos="54000">
                      <a:prstClr val="white"/>
                    </a:gs>
                  </a:gsLst>
                  <a:lin ang="5400000" scaled="0"/>
                </a:gradFill>
                <a:latin typeface="Segoe UI Semibold" panose="020B0702040204020203" pitchFamily="34" charset="0"/>
                <a:cs typeface="Segoe UI Semibold" panose="020B0702040204020203" pitchFamily="34" charset="0"/>
              </a:rPr>
              <a:t>SERVICE MANAGEMENT API</a:t>
            </a:r>
          </a:p>
        </p:txBody>
      </p:sp>
      <p:sp>
        <p:nvSpPr>
          <p:cNvPr id="36" name="Rectangle 35"/>
          <p:cNvSpPr/>
          <p:nvPr/>
        </p:nvSpPr>
        <p:spPr bwMode="auto">
          <a:xfrm>
            <a:off x="3771466" y="-947820"/>
            <a:ext cx="7074861" cy="25793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2" name="Group 471"/>
          <p:cNvGrpSpPr/>
          <p:nvPr/>
        </p:nvGrpSpPr>
        <p:grpSpPr>
          <a:xfrm>
            <a:off x="270067" y="1189814"/>
            <a:ext cx="3664658" cy="5376195"/>
            <a:chOff x="274638" y="1212850"/>
            <a:chExt cx="3738672" cy="5484777"/>
          </a:xfrm>
        </p:grpSpPr>
        <p:grpSp>
          <p:nvGrpSpPr>
            <p:cNvPr id="447" name="Group 446"/>
            <p:cNvGrpSpPr/>
            <p:nvPr/>
          </p:nvGrpSpPr>
          <p:grpSpPr>
            <a:xfrm>
              <a:off x="285029" y="1212850"/>
              <a:ext cx="3728281" cy="5484777"/>
              <a:chOff x="285029" y="1212850"/>
              <a:chExt cx="3728281" cy="5484777"/>
            </a:xfrm>
          </p:grpSpPr>
          <p:sp>
            <p:nvSpPr>
              <p:cNvPr id="443" name="Left Bracket 442"/>
              <p:cNvSpPr/>
              <p:nvPr/>
            </p:nvSpPr>
            <p:spPr>
              <a:xfrm>
                <a:off x="3682481" y="1212850"/>
                <a:ext cx="330829" cy="5484777"/>
              </a:xfrm>
              <a:prstGeom prst="leftBracket">
                <a:avLst>
                  <a:gd name="adj" fmla="val 0"/>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1218996" eaLnBrk="0" fontAlgn="base" hangingPunct="0">
                  <a:spcBef>
                    <a:spcPct val="0"/>
                  </a:spcBef>
                  <a:spcAft>
                    <a:spcPct val="0"/>
                  </a:spcAft>
                  <a:defRPr/>
                </a:pPr>
                <a:endParaRPr lang="en-US" sz="2400">
                  <a:solidFill>
                    <a:prstClr val="black"/>
                  </a:solidFill>
                </a:endParaRPr>
              </a:p>
            </p:txBody>
          </p:sp>
          <p:cxnSp>
            <p:nvCxnSpPr>
              <p:cNvPr id="445" name="Straight Connector 444"/>
              <p:cNvCxnSpPr/>
              <p:nvPr/>
            </p:nvCxnSpPr>
            <p:spPr>
              <a:xfrm>
                <a:off x="285029" y="2125676"/>
                <a:ext cx="3383280" cy="1"/>
              </a:xfrm>
              <a:prstGeom prst="line">
                <a:avLst/>
              </a:prstGeom>
              <a:ln w="12700" cap="sq">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70" name="Rectangle 469"/>
            <p:cNvSpPr/>
            <p:nvPr/>
          </p:nvSpPr>
          <p:spPr bwMode="auto">
            <a:xfrm>
              <a:off x="274638" y="1216152"/>
              <a:ext cx="3291840" cy="960373"/>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Consistent management layer</a:t>
              </a:r>
            </a:p>
          </p:txBody>
        </p:sp>
      </p:grpSp>
      <p:sp>
        <p:nvSpPr>
          <p:cNvPr id="35" name="Rectangle 34"/>
          <p:cNvSpPr/>
          <p:nvPr/>
        </p:nvSpPr>
        <p:spPr bwMode="auto">
          <a:xfrm>
            <a:off x="270130" y="3765425"/>
            <a:ext cx="2193459" cy="941361"/>
          </a:xfrm>
          <a:prstGeom prst="rect">
            <a:avLst/>
          </a:prstGeom>
        </p:spPr>
        <p:txBody>
          <a:bodyPr vert="horz" wrap="square" lIns="143407" tIns="89630" rIns="143407" bIns="89630" rtlCol="0">
            <a:spAutoFit/>
          </a:bodyPr>
          <a:lstStyle/>
          <a:p>
            <a:pPr defTabSz="913446" eaLnBrk="0" fontAlgn="base" hangingPunct="0">
              <a:lnSpc>
                <a:spcPct val="90000"/>
              </a:lnSpc>
              <a:spcBef>
                <a:spcPct val="20000"/>
              </a:spcBef>
              <a:spcAft>
                <a:spcPct val="0"/>
              </a:spcAft>
              <a:buSzPct val="90000"/>
              <a:defRPr/>
            </a:pPr>
            <a:r>
              <a:rPr lang="en-US" sz="2745" dirty="0">
                <a:gradFill>
                  <a:gsLst>
                    <a:gs pos="1250">
                      <a:prstClr val="black"/>
                    </a:gs>
                    <a:gs pos="99000">
                      <a:prstClr val="black"/>
                    </a:gs>
                  </a:gsLst>
                  <a:lin ang="5400000" scaled="0"/>
                </a:gradFill>
                <a:latin typeface="Segoe UI" panose="020B0502040204020203" pitchFamily="34" charset="0"/>
                <a:ea typeface="MS PGothic" pitchFamily="34" charset="-128"/>
                <a:cs typeface="Segoe UI" panose="020B0502040204020203" pitchFamily="34" charset="0"/>
              </a:rPr>
              <a:t>Curated extensions</a:t>
            </a:r>
          </a:p>
        </p:txBody>
      </p:sp>
      <p:sp>
        <p:nvSpPr>
          <p:cNvPr id="2" name="Rectangle 1" hidden="1"/>
          <p:cNvSpPr/>
          <p:nvPr/>
        </p:nvSpPr>
        <p:spPr bwMode="auto">
          <a:xfrm>
            <a:off x="867" y="-1571846"/>
            <a:ext cx="12580915" cy="1122138"/>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This slide could use build/animation. It builds from top to bottom. Azure/</a:t>
            </a:r>
            <a:r>
              <a:rPr lang="en-US" sz="1567" dirty="0" err="1">
                <a:gradFill>
                  <a:gsLst>
                    <a:gs pos="0">
                      <a:srgbClr val="FFFFFF"/>
                    </a:gs>
                    <a:gs pos="100000">
                      <a:srgbClr val="FFFFFF"/>
                    </a:gs>
                  </a:gsLst>
                  <a:lin ang="5400000" scaled="0"/>
                </a:gradFill>
                <a:ea typeface="Segoe UI" pitchFamily="34" charset="0"/>
                <a:cs typeface="Segoe UI" pitchFamily="34" charset="0"/>
              </a:rPr>
              <a:t>Commandline</a:t>
            </a:r>
            <a:r>
              <a:rPr lang="en-US" sz="1567" dirty="0">
                <a:gradFill>
                  <a:gsLst>
                    <a:gs pos="0">
                      <a:srgbClr val="FFFFFF"/>
                    </a:gs>
                    <a:gs pos="100000">
                      <a:srgbClr val="FFFFFF"/>
                    </a:gs>
                  </a:gsLst>
                  <a:lin ang="5400000" scaled="0"/>
                </a:gradFill>
                <a:ea typeface="Segoe UI" pitchFamily="34" charset="0"/>
                <a:cs typeface="Segoe UI" pitchFamily="34" charset="0"/>
              </a:rPr>
              <a:t>/Visual studio all hit the API to interact with resource manager groups which in turn interact with the different rest points. The link </a:t>
            </a:r>
            <a:r>
              <a:rPr lang="en-US" sz="1567" dirty="0">
                <a:solidFill>
                  <a:prstClr val="white"/>
                </a:solidFill>
              </a:rPr>
              <a:t>https://azure.microsoft.com/en-us/documentation/articles/virtual-machines-azure-resource-manager-architecture/</a:t>
            </a:r>
          </a:p>
          <a:p>
            <a:pPr defTabSz="914043" eaLnBrk="0" fontAlgn="base" hangingPunct="0">
              <a:lnSpc>
                <a:spcPct val="90000"/>
              </a:lnSpc>
              <a:spcBef>
                <a:spcPct val="0"/>
              </a:spcBef>
              <a:spcAft>
                <a:spcPct val="0"/>
              </a:spcAft>
              <a:defRPr/>
            </a:pPr>
            <a:r>
              <a:rPr lang="en-US" sz="1567" dirty="0">
                <a:gradFill>
                  <a:gsLst>
                    <a:gs pos="0">
                      <a:srgbClr val="FFFFFF"/>
                    </a:gs>
                    <a:gs pos="100000">
                      <a:srgbClr val="FFFFFF"/>
                    </a:gs>
                  </a:gsLst>
                  <a:lin ang="5400000" scaled="0"/>
                </a:gradFill>
                <a:ea typeface="Segoe UI" pitchFamily="34" charset="0"/>
                <a:cs typeface="Segoe UI" pitchFamily="34" charset="0"/>
              </a:rPr>
              <a:t> explains what this slide is supposed to get across. </a:t>
            </a:r>
          </a:p>
        </p:txBody>
      </p:sp>
      <p:pic>
        <p:nvPicPr>
          <p:cNvPr id="22" name="Picture 21" hidden="1"/>
          <p:cNvPicPr>
            <a:picLocks noChangeAspect="1"/>
          </p:cNvPicPr>
          <p:nvPr/>
        </p:nvPicPr>
        <p:blipFill>
          <a:blip r:embed="rId3"/>
          <a:stretch>
            <a:fillRect/>
          </a:stretch>
        </p:blipFill>
        <p:spPr>
          <a:xfrm>
            <a:off x="259175" y="2645075"/>
            <a:ext cx="7548937" cy="449904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79" name="Rectangle 478"/>
          <p:cNvSpPr/>
          <p:nvPr/>
        </p:nvSpPr>
        <p:spPr bwMode="auto">
          <a:xfrm>
            <a:off x="3648018" y="1260334"/>
            <a:ext cx="7136066" cy="1030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4"/>
          <p:cNvSpPr txBox="1">
            <a:spLocks/>
          </p:cNvSpPr>
          <p:nvPr/>
        </p:nvSpPr>
        <p:spPr>
          <a:xfrm>
            <a:off x="3855282" y="1678541"/>
            <a:ext cx="1120114" cy="452564"/>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961" dirty="0">
                <a:gradFill>
                  <a:gsLst>
                    <a:gs pos="1250">
                      <a:prstClr val="black"/>
                    </a:gs>
                    <a:gs pos="99000">
                      <a:prstClr val="black"/>
                    </a:gs>
                  </a:gsLst>
                  <a:lin ang="5400000" scaled="0"/>
                </a:gradFill>
              </a:rPr>
              <a:t>Tools</a:t>
            </a:r>
          </a:p>
        </p:txBody>
      </p:sp>
      <p:sp>
        <p:nvSpPr>
          <p:cNvPr id="51" name="Text Placeholder 4"/>
          <p:cNvSpPr txBox="1">
            <a:spLocks/>
          </p:cNvSpPr>
          <p:nvPr/>
        </p:nvSpPr>
        <p:spPr>
          <a:xfrm>
            <a:off x="3855282" y="5588767"/>
            <a:ext cx="1434060" cy="669807"/>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2275" eaLnBrk="0" hangingPunct="0">
              <a:defRPr/>
            </a:pP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Provider  </a:t>
            </a:r>
            <a:b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br>
            <a:r>
              <a:rPr lang="en-US" sz="1765" dirty="0">
                <a:gradFill>
                  <a:gsLst>
                    <a:gs pos="1250">
                      <a:prstClr val="black"/>
                    </a:gs>
                    <a:gs pos="99000">
                      <a:prstClr val="black"/>
                    </a:gs>
                  </a:gsLst>
                  <a:lin ang="5400000" scaled="0"/>
                </a:gradFill>
                <a:latin typeface="Segoe UI" panose="020B0502040204020203" pitchFamily="34" charset="0"/>
                <a:cs typeface="Segoe UI" panose="020B0502040204020203" pitchFamily="34" charset="0"/>
              </a:rPr>
              <a:t>rest points</a:t>
            </a:r>
          </a:p>
        </p:txBody>
      </p:sp>
      <p:grpSp>
        <p:nvGrpSpPr>
          <p:cNvPr id="85" name="Group 84"/>
          <p:cNvGrpSpPr/>
          <p:nvPr/>
        </p:nvGrpSpPr>
        <p:grpSpPr>
          <a:xfrm>
            <a:off x="6289314" y="1457167"/>
            <a:ext cx="3989915" cy="850546"/>
            <a:chOff x="6415453" y="1485605"/>
            <a:chExt cx="4070499" cy="867724"/>
          </a:xfrm>
        </p:grpSpPr>
        <p:grpSp>
          <p:nvGrpSpPr>
            <p:cNvPr id="82" name="Group 81"/>
            <p:cNvGrpSpPr/>
            <p:nvPr/>
          </p:nvGrpSpPr>
          <p:grpSpPr>
            <a:xfrm>
              <a:off x="9122889" y="1493986"/>
              <a:ext cx="1363063" cy="859343"/>
              <a:chOff x="9122889" y="1493986"/>
              <a:chExt cx="1363063" cy="859343"/>
            </a:xfrm>
          </p:grpSpPr>
          <p:grpSp>
            <p:nvGrpSpPr>
              <p:cNvPr id="45" name="Group 44"/>
              <p:cNvGrpSpPr/>
              <p:nvPr/>
            </p:nvGrpSpPr>
            <p:grpSpPr>
              <a:xfrm>
                <a:off x="9556309" y="1493986"/>
                <a:ext cx="496215" cy="500359"/>
                <a:chOff x="5835648" y="3126185"/>
                <a:chExt cx="775292" cy="781767"/>
              </a:xfrm>
            </p:grpSpPr>
            <p:sp>
              <p:nvSpPr>
                <p:cNvPr id="42" name="Freeform 23"/>
                <p:cNvSpPr>
                  <a:spLocks/>
                </p:cNvSpPr>
                <p:nvPr/>
              </p:nvSpPr>
              <p:spPr bwMode="auto">
                <a:xfrm>
                  <a:off x="5835648" y="3126185"/>
                  <a:ext cx="775292" cy="781767"/>
                </a:xfrm>
                <a:custGeom>
                  <a:avLst/>
                  <a:gdLst>
                    <a:gd name="T0" fmla="*/ 150 w 200"/>
                    <a:gd name="T1" fmla="*/ 0 h 202"/>
                    <a:gd name="T2" fmla="*/ 71 w 200"/>
                    <a:gd name="T3" fmla="*/ 80 h 202"/>
                    <a:gd name="T4" fmla="*/ 20 w 200"/>
                    <a:gd name="T5" fmla="*/ 41 h 202"/>
                    <a:gd name="T6" fmla="*/ 0 w 200"/>
                    <a:gd name="T7" fmla="*/ 51 h 202"/>
                    <a:gd name="T8" fmla="*/ 0 w 200"/>
                    <a:gd name="T9" fmla="*/ 152 h 202"/>
                    <a:gd name="T10" fmla="*/ 20 w 200"/>
                    <a:gd name="T11" fmla="*/ 162 h 202"/>
                    <a:gd name="T12" fmla="*/ 71 w 200"/>
                    <a:gd name="T13" fmla="*/ 122 h 202"/>
                    <a:gd name="T14" fmla="*/ 150 w 200"/>
                    <a:gd name="T15" fmla="*/ 202 h 202"/>
                    <a:gd name="T16" fmla="*/ 200 w 200"/>
                    <a:gd name="T17" fmla="*/ 182 h 202"/>
                    <a:gd name="T18" fmla="*/ 200 w 200"/>
                    <a:gd name="T19" fmla="*/ 20 h 202"/>
                    <a:gd name="T20" fmla="*/ 150 w 200"/>
                    <a:gd name="T21" fmla="*/ 0 h 202"/>
                    <a:gd name="T22" fmla="*/ 150 w 200"/>
                    <a:gd name="T23"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02">
                      <a:moveTo>
                        <a:pt x="150" y="0"/>
                      </a:moveTo>
                      <a:cubicBezTo>
                        <a:pt x="71" y="80"/>
                        <a:pt x="71" y="80"/>
                        <a:pt x="71" y="80"/>
                      </a:cubicBezTo>
                      <a:cubicBezTo>
                        <a:pt x="20" y="41"/>
                        <a:pt x="20" y="41"/>
                        <a:pt x="20" y="41"/>
                      </a:cubicBezTo>
                      <a:cubicBezTo>
                        <a:pt x="0" y="51"/>
                        <a:pt x="0" y="51"/>
                        <a:pt x="0" y="51"/>
                      </a:cubicBezTo>
                      <a:cubicBezTo>
                        <a:pt x="0" y="152"/>
                        <a:pt x="0" y="152"/>
                        <a:pt x="0" y="152"/>
                      </a:cubicBezTo>
                      <a:cubicBezTo>
                        <a:pt x="20" y="162"/>
                        <a:pt x="20" y="162"/>
                        <a:pt x="20" y="162"/>
                      </a:cubicBezTo>
                      <a:cubicBezTo>
                        <a:pt x="71" y="122"/>
                        <a:pt x="71" y="122"/>
                        <a:pt x="71" y="122"/>
                      </a:cubicBezTo>
                      <a:cubicBezTo>
                        <a:pt x="150" y="202"/>
                        <a:pt x="150" y="202"/>
                        <a:pt x="150" y="202"/>
                      </a:cubicBezTo>
                      <a:cubicBezTo>
                        <a:pt x="200" y="182"/>
                        <a:pt x="200" y="182"/>
                        <a:pt x="200" y="182"/>
                      </a:cubicBezTo>
                      <a:cubicBezTo>
                        <a:pt x="200" y="20"/>
                        <a:pt x="200" y="20"/>
                        <a:pt x="200" y="20"/>
                      </a:cubicBezTo>
                      <a:cubicBezTo>
                        <a:pt x="150" y="0"/>
                        <a:pt x="150" y="0"/>
                        <a:pt x="150" y="0"/>
                      </a:cubicBezTo>
                      <a:cubicBezTo>
                        <a:pt x="150" y="0"/>
                        <a:pt x="150" y="0"/>
                        <a:pt x="15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 name="Freeform 24"/>
                <p:cNvSpPr>
                  <a:spLocks/>
                </p:cNvSpPr>
                <p:nvPr/>
              </p:nvSpPr>
              <p:spPr bwMode="auto">
                <a:xfrm>
                  <a:off x="5911850" y="3382963"/>
                  <a:ext cx="114300" cy="228600"/>
                </a:xfrm>
                <a:custGeom>
                  <a:avLst/>
                  <a:gdLst>
                    <a:gd name="T0" fmla="*/ 0 w 30"/>
                    <a:gd name="T1" fmla="*/ 60 h 60"/>
                    <a:gd name="T2" fmla="*/ 0 w 30"/>
                    <a:gd name="T3" fmla="*/ 0 h 60"/>
                    <a:gd name="T4" fmla="*/ 30 w 30"/>
                    <a:gd name="T5" fmla="*/ 30 h 60"/>
                    <a:gd name="T6" fmla="*/ 0 w 30"/>
                    <a:gd name="T7" fmla="*/ 60 h 60"/>
                    <a:gd name="T8" fmla="*/ 0 w 30"/>
                    <a:gd name="T9" fmla="*/ 60 h 60"/>
                  </a:gdLst>
                  <a:ahLst/>
                  <a:cxnLst>
                    <a:cxn ang="0">
                      <a:pos x="T0" y="T1"/>
                    </a:cxn>
                    <a:cxn ang="0">
                      <a:pos x="T2" y="T3"/>
                    </a:cxn>
                    <a:cxn ang="0">
                      <a:pos x="T4" y="T5"/>
                    </a:cxn>
                    <a:cxn ang="0">
                      <a:pos x="T6" y="T7"/>
                    </a:cxn>
                    <a:cxn ang="0">
                      <a:pos x="T8" y="T9"/>
                    </a:cxn>
                  </a:cxnLst>
                  <a:rect l="0" t="0" r="r" b="b"/>
                  <a:pathLst>
                    <a:path w="30" h="60">
                      <a:moveTo>
                        <a:pt x="0" y="60"/>
                      </a:moveTo>
                      <a:cubicBezTo>
                        <a:pt x="0" y="0"/>
                        <a:pt x="0" y="0"/>
                        <a:pt x="0" y="0"/>
                      </a:cubicBezTo>
                      <a:cubicBezTo>
                        <a:pt x="30" y="30"/>
                        <a:pt x="30" y="30"/>
                        <a:pt x="30" y="30"/>
                      </a:cubicBezTo>
                      <a:cubicBezTo>
                        <a:pt x="0" y="60"/>
                        <a:pt x="0" y="60"/>
                        <a:pt x="0" y="60"/>
                      </a:cubicBezTo>
                      <a:cubicBezTo>
                        <a:pt x="0" y="60"/>
                        <a:pt x="0" y="60"/>
                        <a:pt x="0" y="6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4" name="Freeform 25"/>
                <p:cNvSpPr>
                  <a:spLocks/>
                </p:cNvSpPr>
                <p:nvPr/>
              </p:nvSpPr>
              <p:spPr bwMode="auto">
                <a:xfrm>
                  <a:off x="6205538" y="3341688"/>
                  <a:ext cx="201613" cy="314325"/>
                </a:xfrm>
                <a:custGeom>
                  <a:avLst/>
                  <a:gdLst>
                    <a:gd name="T0" fmla="*/ 0 w 53"/>
                    <a:gd name="T1" fmla="*/ 41 h 83"/>
                    <a:gd name="T2" fmla="*/ 53 w 53"/>
                    <a:gd name="T3" fmla="*/ 0 h 83"/>
                    <a:gd name="T4" fmla="*/ 53 w 53"/>
                    <a:gd name="T5" fmla="*/ 83 h 83"/>
                    <a:gd name="T6" fmla="*/ 0 w 53"/>
                    <a:gd name="T7" fmla="*/ 41 h 83"/>
                    <a:gd name="T8" fmla="*/ 0 w 53"/>
                    <a:gd name="T9" fmla="*/ 41 h 83"/>
                  </a:gdLst>
                  <a:ahLst/>
                  <a:cxnLst>
                    <a:cxn ang="0">
                      <a:pos x="T0" y="T1"/>
                    </a:cxn>
                    <a:cxn ang="0">
                      <a:pos x="T2" y="T3"/>
                    </a:cxn>
                    <a:cxn ang="0">
                      <a:pos x="T4" y="T5"/>
                    </a:cxn>
                    <a:cxn ang="0">
                      <a:pos x="T6" y="T7"/>
                    </a:cxn>
                    <a:cxn ang="0">
                      <a:pos x="T8" y="T9"/>
                    </a:cxn>
                  </a:cxnLst>
                  <a:rect l="0" t="0" r="r" b="b"/>
                  <a:pathLst>
                    <a:path w="53" h="83">
                      <a:moveTo>
                        <a:pt x="0" y="41"/>
                      </a:moveTo>
                      <a:cubicBezTo>
                        <a:pt x="53" y="0"/>
                        <a:pt x="53" y="0"/>
                        <a:pt x="53" y="0"/>
                      </a:cubicBezTo>
                      <a:cubicBezTo>
                        <a:pt x="53" y="83"/>
                        <a:pt x="53" y="83"/>
                        <a:pt x="53" y="83"/>
                      </a:cubicBezTo>
                      <a:cubicBezTo>
                        <a:pt x="0" y="41"/>
                        <a:pt x="0" y="41"/>
                        <a:pt x="0" y="41"/>
                      </a:cubicBezTo>
                      <a:cubicBezTo>
                        <a:pt x="0" y="41"/>
                        <a:pt x="0" y="41"/>
                        <a:pt x="0" y="4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61" name="Text Placeholder 4"/>
              <p:cNvSpPr txBox="1">
                <a:spLocks/>
              </p:cNvSpPr>
              <p:nvPr/>
            </p:nvSpPr>
            <p:spPr>
              <a:xfrm>
                <a:off x="9122889"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Visual Studio</a:t>
                </a:r>
              </a:p>
            </p:txBody>
          </p:sp>
        </p:grpSp>
        <p:sp>
          <p:nvSpPr>
            <p:cNvPr id="68" name="Freeform 29"/>
            <p:cNvSpPr>
              <a:spLocks/>
            </p:cNvSpPr>
            <p:nvPr/>
          </p:nvSpPr>
          <p:spPr bwMode="auto">
            <a:xfrm>
              <a:off x="7826154"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9" name="Freeform 29"/>
            <p:cNvSpPr>
              <a:spLocks/>
            </p:cNvSpPr>
            <p:nvPr/>
          </p:nvSpPr>
          <p:spPr bwMode="auto">
            <a:xfrm>
              <a:off x="9071277" y="1636282"/>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nvGrpSpPr>
            <p:cNvPr id="84" name="Group 83"/>
            <p:cNvGrpSpPr/>
            <p:nvPr/>
          </p:nvGrpSpPr>
          <p:grpSpPr>
            <a:xfrm>
              <a:off x="6415453" y="1485605"/>
              <a:ext cx="1363063" cy="867724"/>
              <a:chOff x="6415453" y="1485605"/>
              <a:chExt cx="1363063" cy="867724"/>
            </a:xfrm>
          </p:grpSpPr>
          <p:sp>
            <p:nvSpPr>
              <p:cNvPr id="59" name="Text Placeholder 4"/>
              <p:cNvSpPr txBox="1">
                <a:spLocks/>
              </p:cNvSpPr>
              <p:nvPr/>
            </p:nvSpPr>
            <p:spPr>
              <a:xfrm>
                <a:off x="6415453"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Microsoft Azure</a:t>
                </a:r>
              </a:p>
            </p:txBody>
          </p:sp>
          <p:sp>
            <p:nvSpPr>
              <p:cNvPr id="77" name="Freeform 33"/>
              <p:cNvSpPr>
                <a:spLocks/>
              </p:cNvSpPr>
              <p:nvPr/>
            </p:nvSpPr>
            <p:spPr bwMode="auto">
              <a:xfrm>
                <a:off x="6642405" y="1485605"/>
                <a:ext cx="918568" cy="50874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83" name="Group 82"/>
            <p:cNvGrpSpPr/>
            <p:nvPr/>
          </p:nvGrpSpPr>
          <p:grpSpPr>
            <a:xfrm>
              <a:off x="7873544" y="1506916"/>
              <a:ext cx="1363063" cy="846413"/>
              <a:chOff x="7873544" y="1506916"/>
              <a:chExt cx="1363063" cy="846413"/>
            </a:xfrm>
          </p:grpSpPr>
          <p:sp>
            <p:nvSpPr>
              <p:cNvPr id="60" name="Text Placeholder 4"/>
              <p:cNvSpPr txBox="1">
                <a:spLocks/>
              </p:cNvSpPr>
              <p:nvPr/>
            </p:nvSpPr>
            <p:spPr>
              <a:xfrm>
                <a:off x="7873544" y="2002568"/>
                <a:ext cx="1363063" cy="350761"/>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175" dirty="0">
                    <a:gradFill>
                      <a:gsLst>
                        <a:gs pos="1250">
                          <a:prstClr val="black"/>
                        </a:gs>
                        <a:gs pos="99000">
                          <a:prstClr val="black"/>
                        </a:gs>
                      </a:gsLst>
                      <a:lin ang="5400000" scaled="0"/>
                    </a:gradFill>
                    <a:latin typeface="Cambria"/>
                  </a:rPr>
                  <a:t>Command line</a:t>
                </a:r>
              </a:p>
            </p:txBody>
          </p:sp>
          <p:sp>
            <p:nvSpPr>
              <p:cNvPr id="81" name="Freeform 37"/>
              <p:cNvSpPr>
                <a:spLocks noEditPoints="1"/>
              </p:cNvSpPr>
              <p:nvPr/>
            </p:nvSpPr>
            <p:spPr bwMode="auto">
              <a:xfrm>
                <a:off x="8313584" y="1506916"/>
                <a:ext cx="494911" cy="495652"/>
              </a:xfrm>
              <a:custGeom>
                <a:avLst/>
                <a:gdLst>
                  <a:gd name="T0" fmla="*/ 0 w 136"/>
                  <a:gd name="T1" fmla="*/ 32 h 136"/>
                  <a:gd name="T2" fmla="*/ 136 w 136"/>
                  <a:gd name="T3" fmla="*/ 32 h 136"/>
                  <a:gd name="T4" fmla="*/ 136 w 136"/>
                  <a:gd name="T5" fmla="*/ 118 h 136"/>
                  <a:gd name="T6" fmla="*/ 118 w 136"/>
                  <a:gd name="T7" fmla="*/ 136 h 136"/>
                  <a:gd name="T8" fmla="*/ 18 w 136"/>
                  <a:gd name="T9" fmla="*/ 136 h 136"/>
                  <a:gd name="T10" fmla="*/ 0 w 136"/>
                  <a:gd name="T11" fmla="*/ 118 h 136"/>
                  <a:gd name="T12" fmla="*/ 0 w 136"/>
                  <a:gd name="T13" fmla="*/ 32 h 136"/>
                  <a:gd name="T14" fmla="*/ 18 w 136"/>
                  <a:gd name="T15" fmla="*/ 0 h 136"/>
                  <a:gd name="T16" fmla="*/ 118 w 136"/>
                  <a:gd name="T17" fmla="*/ 0 h 136"/>
                  <a:gd name="T18" fmla="*/ 136 w 136"/>
                  <a:gd name="T19" fmla="*/ 18 h 136"/>
                  <a:gd name="T20" fmla="*/ 136 w 136"/>
                  <a:gd name="T21" fmla="*/ 24 h 136"/>
                  <a:gd name="T22" fmla="*/ 0 w 136"/>
                  <a:gd name="T23" fmla="*/ 24 h 136"/>
                  <a:gd name="T24" fmla="*/ 0 w 136"/>
                  <a:gd name="T25" fmla="*/ 18 h 136"/>
                  <a:gd name="T26" fmla="*/ 18 w 136"/>
                  <a:gd name="T27" fmla="*/ 0 h 136"/>
                  <a:gd name="T28" fmla="*/ 124 w 136"/>
                  <a:gd name="T29" fmla="*/ 8 h 136"/>
                  <a:gd name="T30" fmla="*/ 124 w 136"/>
                  <a:gd name="T31" fmla="*/ 8 h 136"/>
                  <a:gd name="T32" fmla="*/ 120 w 136"/>
                  <a:gd name="T33" fmla="*/ 11 h 136"/>
                  <a:gd name="T34" fmla="*/ 120 w 136"/>
                  <a:gd name="T35" fmla="*/ 12 h 136"/>
                  <a:gd name="T36" fmla="*/ 124 w 136"/>
                  <a:gd name="T37" fmla="*/ 16 h 136"/>
                  <a:gd name="T38" fmla="*/ 124 w 136"/>
                  <a:gd name="T39" fmla="*/ 16 h 136"/>
                  <a:gd name="T40" fmla="*/ 128 w 136"/>
                  <a:gd name="T41" fmla="*/ 12 h 136"/>
                  <a:gd name="T42" fmla="*/ 128 w 136"/>
                  <a:gd name="T43" fmla="*/ 11 h 136"/>
                  <a:gd name="T44" fmla="*/ 124 w 136"/>
                  <a:gd name="T45" fmla="*/ 8 h 136"/>
                  <a:gd name="T46" fmla="*/ 92 w 136"/>
                  <a:gd name="T47" fmla="*/ 8 h 136"/>
                  <a:gd name="T48" fmla="*/ 92 w 136"/>
                  <a:gd name="T49" fmla="*/ 8 h 136"/>
                  <a:gd name="T50" fmla="*/ 88 w 136"/>
                  <a:gd name="T51" fmla="*/ 11 h 136"/>
                  <a:gd name="T52" fmla="*/ 88 w 136"/>
                  <a:gd name="T53" fmla="*/ 12 h 136"/>
                  <a:gd name="T54" fmla="*/ 92 w 136"/>
                  <a:gd name="T55" fmla="*/ 16 h 136"/>
                  <a:gd name="T56" fmla="*/ 92 w 136"/>
                  <a:gd name="T57" fmla="*/ 16 h 136"/>
                  <a:gd name="T58" fmla="*/ 96 w 136"/>
                  <a:gd name="T59" fmla="*/ 12 h 136"/>
                  <a:gd name="T60" fmla="*/ 96 w 136"/>
                  <a:gd name="T61" fmla="*/ 11 h 136"/>
                  <a:gd name="T62" fmla="*/ 92 w 136"/>
                  <a:gd name="T63" fmla="*/ 8 h 136"/>
                  <a:gd name="T64" fmla="*/ 108 w 136"/>
                  <a:gd name="T65" fmla="*/ 8 h 136"/>
                  <a:gd name="T66" fmla="*/ 108 w 136"/>
                  <a:gd name="T67" fmla="*/ 8 h 136"/>
                  <a:gd name="T68" fmla="*/ 104 w 136"/>
                  <a:gd name="T69" fmla="*/ 11 h 136"/>
                  <a:gd name="T70" fmla="*/ 104 w 136"/>
                  <a:gd name="T71" fmla="*/ 12 h 136"/>
                  <a:gd name="T72" fmla="*/ 108 w 136"/>
                  <a:gd name="T73" fmla="*/ 16 h 136"/>
                  <a:gd name="T74" fmla="*/ 108 w 136"/>
                  <a:gd name="T75" fmla="*/ 16 h 136"/>
                  <a:gd name="T76" fmla="*/ 112 w 136"/>
                  <a:gd name="T77" fmla="*/ 12 h 136"/>
                  <a:gd name="T78" fmla="*/ 112 w 136"/>
                  <a:gd name="T79" fmla="*/ 11 h 136"/>
                  <a:gd name="T80" fmla="*/ 108 w 136"/>
                  <a:gd name="T81" fmla="*/ 8 h 136"/>
                  <a:gd name="T82" fmla="*/ 20 w 136"/>
                  <a:gd name="T83" fmla="*/ 52 h 136"/>
                  <a:gd name="T84" fmla="*/ 20 w 136"/>
                  <a:gd name="T85" fmla="*/ 52 h 136"/>
                  <a:gd name="T86" fmla="*/ 20 w 136"/>
                  <a:gd name="T87" fmla="*/ 60 h 136"/>
                  <a:gd name="T88" fmla="*/ 32 w 136"/>
                  <a:gd name="T89" fmla="*/ 72 h 136"/>
                  <a:gd name="T90" fmla="*/ 20 w 136"/>
                  <a:gd name="T91" fmla="*/ 84 h 136"/>
                  <a:gd name="T92" fmla="*/ 20 w 136"/>
                  <a:gd name="T93" fmla="*/ 92 h 136"/>
                  <a:gd name="T94" fmla="*/ 20 w 136"/>
                  <a:gd name="T95" fmla="*/ 92 h 136"/>
                  <a:gd name="T96" fmla="*/ 28 w 136"/>
                  <a:gd name="T97" fmla="*/ 92 h 136"/>
                  <a:gd name="T98" fmla="*/ 48 w 136"/>
                  <a:gd name="T99" fmla="*/ 72 h 136"/>
                  <a:gd name="T100" fmla="*/ 28 w 136"/>
                  <a:gd name="T101" fmla="*/ 52 h 136"/>
                  <a:gd name="T102" fmla="*/ 20 w 136"/>
                  <a:gd name="T103" fmla="*/ 52 h 136"/>
                  <a:gd name="T104" fmla="*/ 61 w 136"/>
                  <a:gd name="T105" fmla="*/ 84 h 136"/>
                  <a:gd name="T106" fmla="*/ 56 w 136"/>
                  <a:gd name="T107" fmla="*/ 89 h 136"/>
                  <a:gd name="T108" fmla="*/ 56 w 136"/>
                  <a:gd name="T109" fmla="*/ 91 h 136"/>
                  <a:gd name="T110" fmla="*/ 61 w 136"/>
                  <a:gd name="T111" fmla="*/ 96 h 136"/>
                  <a:gd name="T112" fmla="*/ 79 w 136"/>
                  <a:gd name="T113" fmla="*/ 96 h 136"/>
                  <a:gd name="T114" fmla="*/ 84 w 136"/>
                  <a:gd name="T115" fmla="*/ 91 h 136"/>
                  <a:gd name="T116" fmla="*/ 84 w 136"/>
                  <a:gd name="T117" fmla="*/ 89 h 136"/>
                  <a:gd name="T118" fmla="*/ 79 w 136"/>
                  <a:gd name="T119" fmla="*/ 84 h 136"/>
                  <a:gd name="T120" fmla="*/ 61 w 136"/>
                  <a:gd name="T121" fmla="*/ 8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36">
                    <a:moveTo>
                      <a:pt x="0" y="32"/>
                    </a:moveTo>
                    <a:cubicBezTo>
                      <a:pt x="136" y="32"/>
                      <a:pt x="136" y="32"/>
                      <a:pt x="136" y="32"/>
                    </a:cubicBezTo>
                    <a:cubicBezTo>
                      <a:pt x="136" y="118"/>
                      <a:pt x="136" y="118"/>
                      <a:pt x="136" y="118"/>
                    </a:cubicBezTo>
                    <a:cubicBezTo>
                      <a:pt x="136" y="128"/>
                      <a:pt x="128" y="136"/>
                      <a:pt x="118" y="136"/>
                    </a:cubicBezTo>
                    <a:cubicBezTo>
                      <a:pt x="18" y="136"/>
                      <a:pt x="18" y="136"/>
                      <a:pt x="18" y="136"/>
                    </a:cubicBezTo>
                    <a:cubicBezTo>
                      <a:pt x="8" y="136"/>
                      <a:pt x="0" y="128"/>
                      <a:pt x="0" y="118"/>
                    </a:cubicBezTo>
                    <a:cubicBezTo>
                      <a:pt x="0" y="32"/>
                      <a:pt x="0" y="32"/>
                      <a:pt x="0" y="32"/>
                    </a:cubicBezTo>
                    <a:close/>
                    <a:moveTo>
                      <a:pt x="18" y="0"/>
                    </a:moveTo>
                    <a:cubicBezTo>
                      <a:pt x="118" y="0"/>
                      <a:pt x="118" y="0"/>
                      <a:pt x="118" y="0"/>
                    </a:cubicBezTo>
                    <a:cubicBezTo>
                      <a:pt x="128" y="0"/>
                      <a:pt x="136" y="8"/>
                      <a:pt x="136" y="18"/>
                    </a:cubicBezTo>
                    <a:cubicBezTo>
                      <a:pt x="136" y="24"/>
                      <a:pt x="136" y="24"/>
                      <a:pt x="136" y="24"/>
                    </a:cubicBezTo>
                    <a:cubicBezTo>
                      <a:pt x="0" y="24"/>
                      <a:pt x="0" y="24"/>
                      <a:pt x="0" y="24"/>
                    </a:cubicBezTo>
                    <a:cubicBezTo>
                      <a:pt x="0" y="18"/>
                      <a:pt x="0" y="18"/>
                      <a:pt x="0" y="18"/>
                    </a:cubicBezTo>
                    <a:cubicBezTo>
                      <a:pt x="0" y="8"/>
                      <a:pt x="8" y="0"/>
                      <a:pt x="18" y="0"/>
                    </a:cubicBezTo>
                    <a:close/>
                    <a:moveTo>
                      <a:pt x="124" y="8"/>
                    </a:moveTo>
                    <a:cubicBezTo>
                      <a:pt x="124" y="8"/>
                      <a:pt x="124" y="8"/>
                      <a:pt x="124" y="8"/>
                    </a:cubicBezTo>
                    <a:cubicBezTo>
                      <a:pt x="122" y="8"/>
                      <a:pt x="120" y="10"/>
                      <a:pt x="120" y="11"/>
                    </a:cubicBezTo>
                    <a:cubicBezTo>
                      <a:pt x="120" y="12"/>
                      <a:pt x="120" y="12"/>
                      <a:pt x="120" y="12"/>
                    </a:cubicBezTo>
                    <a:cubicBezTo>
                      <a:pt x="120" y="14"/>
                      <a:pt x="122" y="16"/>
                      <a:pt x="124" y="16"/>
                    </a:cubicBezTo>
                    <a:cubicBezTo>
                      <a:pt x="124" y="16"/>
                      <a:pt x="124" y="16"/>
                      <a:pt x="124" y="16"/>
                    </a:cubicBezTo>
                    <a:cubicBezTo>
                      <a:pt x="126" y="16"/>
                      <a:pt x="128" y="14"/>
                      <a:pt x="128" y="12"/>
                    </a:cubicBezTo>
                    <a:cubicBezTo>
                      <a:pt x="128" y="11"/>
                      <a:pt x="128" y="11"/>
                      <a:pt x="128" y="11"/>
                    </a:cubicBezTo>
                    <a:cubicBezTo>
                      <a:pt x="128" y="10"/>
                      <a:pt x="126" y="8"/>
                      <a:pt x="124" y="8"/>
                    </a:cubicBezTo>
                    <a:close/>
                    <a:moveTo>
                      <a:pt x="92" y="8"/>
                    </a:moveTo>
                    <a:cubicBezTo>
                      <a:pt x="92" y="8"/>
                      <a:pt x="92" y="8"/>
                      <a:pt x="92" y="8"/>
                    </a:cubicBezTo>
                    <a:cubicBezTo>
                      <a:pt x="90" y="8"/>
                      <a:pt x="88" y="10"/>
                      <a:pt x="88" y="11"/>
                    </a:cubicBezTo>
                    <a:cubicBezTo>
                      <a:pt x="88" y="12"/>
                      <a:pt x="88" y="12"/>
                      <a:pt x="88" y="12"/>
                    </a:cubicBezTo>
                    <a:cubicBezTo>
                      <a:pt x="88" y="14"/>
                      <a:pt x="90" y="16"/>
                      <a:pt x="92" y="16"/>
                    </a:cubicBezTo>
                    <a:cubicBezTo>
                      <a:pt x="92" y="16"/>
                      <a:pt x="92" y="16"/>
                      <a:pt x="92" y="16"/>
                    </a:cubicBezTo>
                    <a:cubicBezTo>
                      <a:pt x="94" y="16"/>
                      <a:pt x="96" y="14"/>
                      <a:pt x="96" y="12"/>
                    </a:cubicBezTo>
                    <a:cubicBezTo>
                      <a:pt x="96" y="11"/>
                      <a:pt x="96" y="11"/>
                      <a:pt x="96" y="11"/>
                    </a:cubicBezTo>
                    <a:cubicBezTo>
                      <a:pt x="96" y="10"/>
                      <a:pt x="94" y="8"/>
                      <a:pt x="92" y="8"/>
                    </a:cubicBezTo>
                    <a:close/>
                    <a:moveTo>
                      <a:pt x="108" y="8"/>
                    </a:moveTo>
                    <a:cubicBezTo>
                      <a:pt x="108" y="8"/>
                      <a:pt x="108" y="8"/>
                      <a:pt x="108" y="8"/>
                    </a:cubicBezTo>
                    <a:cubicBezTo>
                      <a:pt x="106" y="8"/>
                      <a:pt x="104" y="10"/>
                      <a:pt x="104" y="11"/>
                    </a:cubicBezTo>
                    <a:cubicBezTo>
                      <a:pt x="104" y="12"/>
                      <a:pt x="104" y="12"/>
                      <a:pt x="104" y="12"/>
                    </a:cubicBezTo>
                    <a:cubicBezTo>
                      <a:pt x="104" y="14"/>
                      <a:pt x="106" y="16"/>
                      <a:pt x="108" y="16"/>
                    </a:cubicBezTo>
                    <a:cubicBezTo>
                      <a:pt x="108" y="16"/>
                      <a:pt x="108" y="16"/>
                      <a:pt x="108" y="16"/>
                    </a:cubicBezTo>
                    <a:cubicBezTo>
                      <a:pt x="110" y="16"/>
                      <a:pt x="112" y="14"/>
                      <a:pt x="112" y="12"/>
                    </a:cubicBezTo>
                    <a:cubicBezTo>
                      <a:pt x="112" y="11"/>
                      <a:pt x="112" y="11"/>
                      <a:pt x="112" y="11"/>
                    </a:cubicBezTo>
                    <a:cubicBezTo>
                      <a:pt x="112" y="10"/>
                      <a:pt x="110" y="8"/>
                      <a:pt x="108" y="8"/>
                    </a:cubicBezTo>
                    <a:close/>
                    <a:moveTo>
                      <a:pt x="20" y="52"/>
                    </a:moveTo>
                    <a:cubicBezTo>
                      <a:pt x="20" y="52"/>
                      <a:pt x="20" y="52"/>
                      <a:pt x="20" y="52"/>
                    </a:cubicBezTo>
                    <a:cubicBezTo>
                      <a:pt x="18" y="54"/>
                      <a:pt x="18" y="58"/>
                      <a:pt x="20" y="60"/>
                    </a:cubicBezTo>
                    <a:cubicBezTo>
                      <a:pt x="32" y="72"/>
                      <a:pt x="32" y="72"/>
                      <a:pt x="32" y="72"/>
                    </a:cubicBezTo>
                    <a:cubicBezTo>
                      <a:pt x="20" y="84"/>
                      <a:pt x="20" y="84"/>
                      <a:pt x="20" y="84"/>
                    </a:cubicBezTo>
                    <a:cubicBezTo>
                      <a:pt x="18" y="86"/>
                      <a:pt x="18" y="90"/>
                      <a:pt x="20" y="92"/>
                    </a:cubicBezTo>
                    <a:cubicBezTo>
                      <a:pt x="20" y="92"/>
                      <a:pt x="20" y="92"/>
                      <a:pt x="20" y="92"/>
                    </a:cubicBezTo>
                    <a:cubicBezTo>
                      <a:pt x="22" y="94"/>
                      <a:pt x="26" y="94"/>
                      <a:pt x="28" y="92"/>
                    </a:cubicBezTo>
                    <a:cubicBezTo>
                      <a:pt x="48" y="72"/>
                      <a:pt x="48" y="72"/>
                      <a:pt x="48" y="72"/>
                    </a:cubicBezTo>
                    <a:cubicBezTo>
                      <a:pt x="28" y="52"/>
                      <a:pt x="28" y="52"/>
                      <a:pt x="28" y="52"/>
                    </a:cubicBezTo>
                    <a:cubicBezTo>
                      <a:pt x="26" y="50"/>
                      <a:pt x="22" y="50"/>
                      <a:pt x="20" y="52"/>
                    </a:cubicBezTo>
                    <a:close/>
                    <a:moveTo>
                      <a:pt x="61" y="84"/>
                    </a:moveTo>
                    <a:cubicBezTo>
                      <a:pt x="58" y="84"/>
                      <a:pt x="56" y="86"/>
                      <a:pt x="56" y="89"/>
                    </a:cubicBezTo>
                    <a:cubicBezTo>
                      <a:pt x="56" y="91"/>
                      <a:pt x="56" y="91"/>
                      <a:pt x="56" y="91"/>
                    </a:cubicBezTo>
                    <a:cubicBezTo>
                      <a:pt x="56" y="94"/>
                      <a:pt x="58" y="96"/>
                      <a:pt x="61" y="96"/>
                    </a:cubicBezTo>
                    <a:cubicBezTo>
                      <a:pt x="79" y="96"/>
                      <a:pt x="79" y="96"/>
                      <a:pt x="79" y="96"/>
                    </a:cubicBezTo>
                    <a:cubicBezTo>
                      <a:pt x="82" y="96"/>
                      <a:pt x="84" y="94"/>
                      <a:pt x="84" y="91"/>
                    </a:cubicBezTo>
                    <a:cubicBezTo>
                      <a:pt x="84" y="89"/>
                      <a:pt x="84" y="89"/>
                      <a:pt x="84" y="89"/>
                    </a:cubicBezTo>
                    <a:cubicBezTo>
                      <a:pt x="84" y="86"/>
                      <a:pt x="82" y="84"/>
                      <a:pt x="79" y="84"/>
                    </a:cubicBezTo>
                    <a:lnTo>
                      <a:pt x="61" y="84"/>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73" name="Group 472"/>
          <p:cNvGrpSpPr/>
          <p:nvPr/>
        </p:nvGrpSpPr>
        <p:grpSpPr>
          <a:xfrm>
            <a:off x="4034538" y="3429000"/>
            <a:ext cx="2046529" cy="1160954"/>
            <a:chOff x="4115140" y="3497262"/>
            <a:chExt cx="2087862" cy="1184402"/>
          </a:xfrm>
        </p:grpSpPr>
        <p:sp>
          <p:nvSpPr>
            <p:cNvPr id="86" name="Freeform 33"/>
            <p:cNvSpPr>
              <a:spLocks/>
            </p:cNvSpPr>
            <p:nvPr/>
          </p:nvSpPr>
          <p:spPr bwMode="auto">
            <a:xfrm flipH="1">
              <a:off x="4115140" y="3497262"/>
              <a:ext cx="817588" cy="45281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5">
                <a:lumMod val="10000"/>
                <a:lumOff val="90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88" name="Freeform 33"/>
            <p:cNvSpPr>
              <a:spLocks/>
            </p:cNvSpPr>
            <p:nvPr/>
          </p:nvSpPr>
          <p:spPr bwMode="auto">
            <a:xfrm>
              <a:off x="4221662" y="3584319"/>
              <a:ext cx="1981340" cy="10973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2" name="Group 91"/>
          <p:cNvGrpSpPr/>
          <p:nvPr/>
        </p:nvGrpSpPr>
        <p:grpSpPr>
          <a:xfrm>
            <a:off x="6185629" y="3771595"/>
            <a:ext cx="2688864" cy="398128"/>
            <a:chOff x="6101339" y="3779030"/>
            <a:chExt cx="2743170" cy="406170"/>
          </a:xfrm>
        </p:grpSpPr>
        <p:sp>
          <p:nvSpPr>
            <p:cNvPr id="89" name="Text Placeholder 4"/>
            <p:cNvSpPr txBox="1">
              <a:spLocks/>
            </p:cNvSpPr>
            <p:nvPr/>
          </p:nvSpPr>
          <p:spPr>
            <a:xfrm>
              <a:off x="6101339" y="3779030"/>
              <a:ext cx="1072795"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Cloud</a:t>
              </a:r>
            </a:p>
          </p:txBody>
        </p:sp>
        <p:sp>
          <p:nvSpPr>
            <p:cNvPr id="90" name="Text Placeholder 4"/>
            <p:cNvSpPr txBox="1">
              <a:spLocks/>
            </p:cNvSpPr>
            <p:nvPr/>
          </p:nvSpPr>
          <p:spPr>
            <a:xfrm>
              <a:off x="7244872" y="3779030"/>
              <a:ext cx="1599637" cy="406170"/>
            </a:xfrm>
            <a:prstGeom prst="rect">
              <a:avLst/>
            </a:prstGeom>
          </p:spPr>
          <p:txBody>
            <a:bodyPr vert="horz" wrap="square" lIns="143407" tIns="89630" rIns="143407" bIns="89630" rtlCol="0">
              <a:spAutoFit/>
            </a:bodyPr>
            <a:lstStyle>
              <a:lvl1pPr marL="0" indent="0" algn="l" defTabSz="931863" rtl="0" fontAlgn="base">
                <a:lnSpc>
                  <a:spcPct val="90000"/>
                </a:lnSpc>
                <a:spcBef>
                  <a:spcPct val="20000"/>
                </a:spcBef>
                <a:spcAft>
                  <a:spcPct val="0"/>
                </a:spcAft>
                <a:buSzPct val="90000"/>
                <a:buFont typeface="Arial" pitchFamily="34" charset="0"/>
                <a:buNone/>
                <a:defRPr sz="4000" kern="1200">
                  <a:gradFill>
                    <a:gsLst>
                      <a:gs pos="1250">
                        <a:schemeClr val="tx1"/>
                      </a:gs>
                      <a:gs pos="99000">
                        <a:schemeClr val="tx1"/>
                      </a:gs>
                    </a:gsLst>
                    <a:lin ang="5400000" scaled="0"/>
                  </a:gradFill>
                  <a:latin typeface="+mj-lt"/>
                  <a:ea typeface="MS PGothic" pitchFamily="34" charset="-128"/>
                  <a:cs typeface="+mn-cs"/>
                </a:defRPr>
              </a:lvl1pPr>
              <a:lvl2pPr marL="0" indent="0" algn="l" defTabSz="931863" rtl="0" fontAlgn="base">
                <a:lnSpc>
                  <a:spcPct val="90000"/>
                </a:lnSpc>
                <a:spcBef>
                  <a:spcPct val="20000"/>
                </a:spcBef>
                <a:spcAft>
                  <a:spcPct val="0"/>
                </a:spcAft>
                <a:buSzPct val="90000"/>
                <a:buFontTx/>
                <a:buNone/>
                <a:defRPr sz="2000" kern="1200">
                  <a:gradFill>
                    <a:gsLst>
                      <a:gs pos="1250">
                        <a:schemeClr val="tx1"/>
                      </a:gs>
                      <a:gs pos="100000">
                        <a:schemeClr val="tx1"/>
                      </a:gs>
                    </a:gsLst>
                    <a:lin ang="5400000" scaled="0"/>
                  </a:gradFill>
                  <a:latin typeface="+mn-lt"/>
                  <a:ea typeface="MS PGothic" pitchFamily="34" charset="-128"/>
                  <a:cs typeface="+mn-cs"/>
                </a:defRPr>
              </a:lvl2pPr>
              <a:lvl3pPr marL="228600" indent="0" algn="l" defTabSz="931863" rtl="0" fontAlgn="base">
                <a:lnSpc>
                  <a:spcPct val="90000"/>
                </a:lnSpc>
                <a:spcBef>
                  <a:spcPct val="20000"/>
                </a:spcBef>
                <a:spcAft>
                  <a:spcPct val="0"/>
                </a:spcAft>
                <a:buSzPct val="90000"/>
                <a:buFont typeface="Arial" pitchFamily="34" charset="0"/>
                <a:buNone/>
                <a:defRPr sz="2000" kern="1200">
                  <a:gradFill>
                    <a:gsLst>
                      <a:gs pos="1250">
                        <a:schemeClr val="tx1"/>
                      </a:gs>
                      <a:gs pos="100000">
                        <a:schemeClr val="tx1"/>
                      </a:gs>
                    </a:gsLst>
                    <a:lin ang="5400000" scaled="0"/>
                  </a:gradFill>
                  <a:latin typeface="+mn-lt"/>
                  <a:ea typeface="MS PGothic" pitchFamily="34" charset="-128"/>
                  <a:cs typeface="+mn-cs"/>
                </a:defRPr>
              </a:lvl3pPr>
              <a:lvl4pPr marL="4572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4pPr>
              <a:lvl5pPr marL="685800" indent="0" algn="l" defTabSz="931863" rtl="0" fontAlgn="base">
                <a:lnSpc>
                  <a:spcPct val="90000"/>
                </a:lnSpc>
                <a:spcBef>
                  <a:spcPct val="20000"/>
                </a:spcBef>
                <a:spcAft>
                  <a:spcPct val="0"/>
                </a:spcAft>
                <a:buSzPct val="90000"/>
                <a:buFont typeface="Arial" pitchFamily="34" charset="0"/>
                <a:buNone/>
                <a:defRPr kern="1200">
                  <a:gradFill>
                    <a:gsLst>
                      <a:gs pos="1250">
                        <a:schemeClr val="tx1"/>
                      </a:gs>
                      <a:gs pos="100000">
                        <a:schemeClr val="tx1"/>
                      </a:gs>
                    </a:gsLst>
                    <a:lin ang="5400000" scaled="0"/>
                  </a:gradFill>
                  <a:latin typeface="+mn-lt"/>
                  <a:ea typeface="MS PGothic"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2275" eaLnBrk="0" hangingPunct="0">
                <a:defRPr/>
              </a:pPr>
              <a:r>
                <a:rPr lang="en-US" sz="1567" dirty="0">
                  <a:gradFill>
                    <a:gsLst>
                      <a:gs pos="12500">
                        <a:prstClr val="white"/>
                      </a:gs>
                      <a:gs pos="52000">
                        <a:prstClr val="white"/>
                      </a:gs>
                    </a:gsLst>
                    <a:lin ang="5400000" scaled="0"/>
                  </a:gradFill>
                  <a:latin typeface="Cambria"/>
                </a:rPr>
                <a:t>On-premises</a:t>
              </a:r>
            </a:p>
          </p:txBody>
        </p:sp>
        <p:sp>
          <p:nvSpPr>
            <p:cNvPr id="91" name="Freeform 29"/>
            <p:cNvSpPr>
              <a:spLocks/>
            </p:cNvSpPr>
            <p:nvPr/>
          </p:nvSpPr>
          <p:spPr bwMode="auto">
            <a:xfrm>
              <a:off x="7098377" y="3858775"/>
              <a:ext cx="222250" cy="219075"/>
            </a:xfrm>
            <a:custGeom>
              <a:avLst/>
              <a:gdLst>
                <a:gd name="T0" fmla="*/ 60 w 140"/>
                <a:gd name="T1" fmla="*/ 138 h 138"/>
                <a:gd name="T2" fmla="*/ 80 w 140"/>
                <a:gd name="T3" fmla="*/ 138 h 138"/>
                <a:gd name="T4" fmla="*/ 80 w 140"/>
                <a:gd name="T5" fmla="*/ 79 h 138"/>
                <a:gd name="T6" fmla="*/ 140 w 140"/>
                <a:gd name="T7" fmla="*/ 79 h 138"/>
                <a:gd name="T8" fmla="*/ 140 w 140"/>
                <a:gd name="T9" fmla="*/ 59 h 138"/>
                <a:gd name="T10" fmla="*/ 80 w 140"/>
                <a:gd name="T11" fmla="*/ 59 h 138"/>
                <a:gd name="T12" fmla="*/ 80 w 140"/>
                <a:gd name="T13" fmla="*/ 0 h 138"/>
                <a:gd name="T14" fmla="*/ 60 w 140"/>
                <a:gd name="T15" fmla="*/ 0 h 138"/>
                <a:gd name="T16" fmla="*/ 60 w 140"/>
                <a:gd name="T17" fmla="*/ 59 h 138"/>
                <a:gd name="T18" fmla="*/ 0 w 140"/>
                <a:gd name="T19" fmla="*/ 59 h 138"/>
                <a:gd name="T20" fmla="*/ 0 w 140"/>
                <a:gd name="T21" fmla="*/ 79 h 138"/>
                <a:gd name="T22" fmla="*/ 60 w 140"/>
                <a:gd name="T23" fmla="*/ 79 h 138"/>
                <a:gd name="T24" fmla="*/ 60 w 140"/>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38">
                  <a:moveTo>
                    <a:pt x="60" y="138"/>
                  </a:moveTo>
                  <a:lnTo>
                    <a:pt x="80" y="138"/>
                  </a:lnTo>
                  <a:lnTo>
                    <a:pt x="80" y="79"/>
                  </a:lnTo>
                  <a:lnTo>
                    <a:pt x="140" y="79"/>
                  </a:lnTo>
                  <a:lnTo>
                    <a:pt x="140" y="59"/>
                  </a:lnTo>
                  <a:lnTo>
                    <a:pt x="80" y="59"/>
                  </a:lnTo>
                  <a:lnTo>
                    <a:pt x="80" y="0"/>
                  </a:lnTo>
                  <a:lnTo>
                    <a:pt x="60" y="0"/>
                  </a:lnTo>
                  <a:lnTo>
                    <a:pt x="60" y="59"/>
                  </a:lnTo>
                  <a:lnTo>
                    <a:pt x="0" y="59"/>
                  </a:lnTo>
                  <a:lnTo>
                    <a:pt x="0" y="79"/>
                  </a:lnTo>
                  <a:lnTo>
                    <a:pt x="60" y="79"/>
                  </a:lnTo>
                  <a:lnTo>
                    <a:pt x="60" y="138"/>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39" name="AutoShape 371"/>
          <p:cNvSpPr>
            <a:spLocks noChangeAspect="1" noChangeArrowheads="1" noTextEdit="1"/>
          </p:cNvSpPr>
          <p:nvPr/>
        </p:nvSpPr>
        <p:spPr bwMode="auto">
          <a:xfrm flipH="1">
            <a:off x="869153" y="2280620"/>
            <a:ext cx="563299"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481" y="5243930"/>
            <a:ext cx="846588" cy="84658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183" y="5356443"/>
            <a:ext cx="632528" cy="621559"/>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19515" r="9780" b="19960"/>
          <a:stretch/>
        </p:blipFill>
        <p:spPr>
          <a:xfrm>
            <a:off x="1161358" y="5839868"/>
            <a:ext cx="637799" cy="427874"/>
          </a:xfrm>
          <a:prstGeom prst="rect">
            <a:avLst/>
          </a:prstGeom>
        </p:spPr>
      </p:pic>
      <p:grpSp>
        <p:nvGrpSpPr>
          <p:cNvPr id="474" name="Group 473"/>
          <p:cNvGrpSpPr/>
          <p:nvPr/>
        </p:nvGrpSpPr>
        <p:grpSpPr>
          <a:xfrm>
            <a:off x="8438316" y="2861942"/>
            <a:ext cx="2090357" cy="2180376"/>
            <a:chOff x="8607860" y="2918751"/>
            <a:chExt cx="2132575" cy="2224413"/>
          </a:xfrm>
        </p:grpSpPr>
        <p:grpSp>
          <p:nvGrpSpPr>
            <p:cNvPr id="103" name="Group 102"/>
            <p:cNvGrpSpPr/>
            <p:nvPr/>
          </p:nvGrpSpPr>
          <p:grpSpPr>
            <a:xfrm>
              <a:off x="8607860" y="4547811"/>
              <a:ext cx="2130966" cy="595353"/>
              <a:chOff x="8607860" y="3874981"/>
              <a:chExt cx="2130966" cy="595353"/>
            </a:xfrm>
          </p:grpSpPr>
          <p:grpSp>
            <p:nvGrpSpPr>
              <p:cNvPr id="97" name="Group 96"/>
              <p:cNvGrpSpPr/>
              <p:nvPr/>
            </p:nvGrpSpPr>
            <p:grpSpPr>
              <a:xfrm>
                <a:off x="8607860" y="3874981"/>
                <a:ext cx="2130966" cy="349980"/>
                <a:chOff x="8609677" y="3874981"/>
                <a:chExt cx="1440439" cy="236571"/>
              </a:xfrm>
            </p:grpSpPr>
            <p:sp>
              <p:nvSpPr>
                <p:cNvPr id="93"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4"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5"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96"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98" name="Group 97"/>
              <p:cNvGrpSpPr/>
              <p:nvPr/>
            </p:nvGrpSpPr>
            <p:grpSpPr>
              <a:xfrm>
                <a:off x="8607860" y="4120354"/>
                <a:ext cx="2130966" cy="349980"/>
                <a:chOff x="8609677" y="3874981"/>
                <a:chExt cx="1440439" cy="236571"/>
              </a:xfrm>
            </p:grpSpPr>
            <p:sp>
              <p:nvSpPr>
                <p:cNvPr id="99" name="Freeform 127"/>
                <p:cNvSpPr>
                  <a:spLocks noChangeAspect="1" noEditPoints="1"/>
                </p:cNvSpPr>
                <p:nvPr/>
              </p:nvSpPr>
              <p:spPr bwMode="auto">
                <a:xfrm>
                  <a:off x="8609677"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0" name="Freeform 127"/>
                <p:cNvSpPr>
                  <a:spLocks noChangeAspect="1" noEditPoints="1"/>
                </p:cNvSpPr>
                <p:nvPr/>
              </p:nvSpPr>
              <p:spPr bwMode="auto">
                <a:xfrm>
                  <a:off x="8987668"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1" name="Freeform 127"/>
                <p:cNvSpPr>
                  <a:spLocks noChangeAspect="1" noEditPoints="1"/>
                </p:cNvSpPr>
                <p:nvPr/>
              </p:nvSpPr>
              <p:spPr bwMode="auto">
                <a:xfrm>
                  <a:off x="936565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2" name="Freeform 127"/>
                <p:cNvSpPr>
                  <a:spLocks noChangeAspect="1" noEditPoints="1"/>
                </p:cNvSpPr>
                <p:nvPr/>
              </p:nvSpPr>
              <p:spPr bwMode="auto">
                <a:xfrm>
                  <a:off x="9743649" y="3874981"/>
                  <a:ext cx="306467" cy="236571"/>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bg1"/>
                </a:solidFill>
                <a:ln>
                  <a:noFill/>
                </a:ln>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42" name="Group 441"/>
            <p:cNvGrpSpPr/>
            <p:nvPr/>
          </p:nvGrpSpPr>
          <p:grpSpPr>
            <a:xfrm>
              <a:off x="9164967" y="2918751"/>
              <a:ext cx="1575468" cy="1565276"/>
              <a:chOff x="1808160" y="2424113"/>
              <a:chExt cx="1575468" cy="1565276"/>
            </a:xfrm>
          </p:grpSpPr>
          <p:grpSp>
            <p:nvGrpSpPr>
              <p:cNvPr id="437" name="Group 436"/>
              <p:cNvGrpSpPr/>
              <p:nvPr/>
            </p:nvGrpSpPr>
            <p:grpSpPr>
              <a:xfrm flipH="1">
                <a:off x="2996277" y="2424113"/>
                <a:ext cx="387351" cy="1565275"/>
                <a:chOff x="1350375" y="2424113"/>
                <a:chExt cx="387351" cy="1565275"/>
              </a:xfrm>
            </p:grpSpPr>
            <p:sp>
              <p:nvSpPr>
                <p:cNvPr id="380" name="Rectangle 314"/>
                <p:cNvSpPr>
                  <a:spLocks noChangeArrowheads="1"/>
                </p:cNvSpPr>
                <p:nvPr/>
              </p:nvSpPr>
              <p:spPr bwMode="auto">
                <a:xfrm>
                  <a:off x="1350375" y="3278188"/>
                  <a:ext cx="155575" cy="71120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1" name="Rectangle 315"/>
                <p:cNvSpPr>
                  <a:spLocks noChangeArrowheads="1"/>
                </p:cNvSpPr>
                <p:nvPr/>
              </p:nvSpPr>
              <p:spPr bwMode="auto">
                <a:xfrm>
                  <a:off x="1428163" y="2874963"/>
                  <a:ext cx="309563" cy="1114425"/>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2" name="Freeform 316"/>
                <p:cNvSpPr>
                  <a:spLocks/>
                </p:cNvSpPr>
                <p:nvPr/>
              </p:nvSpPr>
              <p:spPr bwMode="auto">
                <a:xfrm>
                  <a:off x="1502775" y="2762251"/>
                  <a:ext cx="160338" cy="112713"/>
                </a:xfrm>
                <a:custGeom>
                  <a:avLst/>
                  <a:gdLst>
                    <a:gd name="T0" fmla="*/ 75 w 101"/>
                    <a:gd name="T1" fmla="*/ 0 h 71"/>
                    <a:gd name="T2" fmla="*/ 26 w 101"/>
                    <a:gd name="T3" fmla="*/ 0 h 71"/>
                    <a:gd name="T4" fmla="*/ 0 w 101"/>
                    <a:gd name="T5" fmla="*/ 71 h 71"/>
                    <a:gd name="T6" fmla="*/ 101 w 101"/>
                    <a:gd name="T7" fmla="*/ 71 h 71"/>
                    <a:gd name="T8" fmla="*/ 75 w 101"/>
                    <a:gd name="T9" fmla="*/ 0 h 71"/>
                  </a:gdLst>
                  <a:ahLst/>
                  <a:cxnLst>
                    <a:cxn ang="0">
                      <a:pos x="T0" y="T1"/>
                    </a:cxn>
                    <a:cxn ang="0">
                      <a:pos x="T2" y="T3"/>
                    </a:cxn>
                    <a:cxn ang="0">
                      <a:pos x="T4" y="T5"/>
                    </a:cxn>
                    <a:cxn ang="0">
                      <a:pos x="T6" y="T7"/>
                    </a:cxn>
                    <a:cxn ang="0">
                      <a:pos x="T8" y="T9"/>
                    </a:cxn>
                  </a:cxnLst>
                  <a:rect l="0" t="0" r="r" b="b"/>
                  <a:pathLst>
                    <a:path w="101" h="71">
                      <a:moveTo>
                        <a:pt x="75" y="0"/>
                      </a:moveTo>
                      <a:lnTo>
                        <a:pt x="26" y="0"/>
                      </a:lnTo>
                      <a:lnTo>
                        <a:pt x="0" y="71"/>
                      </a:lnTo>
                      <a:lnTo>
                        <a:pt x="101" y="71"/>
                      </a:lnTo>
                      <a:lnTo>
                        <a:pt x="75"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3" name="Rectangle 317"/>
                <p:cNvSpPr>
                  <a:spLocks noChangeArrowheads="1"/>
                </p:cNvSpPr>
                <p:nvPr/>
              </p:nvSpPr>
              <p:spPr bwMode="auto">
                <a:xfrm>
                  <a:off x="1569450" y="2424113"/>
                  <a:ext cx="26988" cy="38735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4" name="Rectangle 318"/>
                <p:cNvSpPr>
                  <a:spLocks noChangeArrowheads="1"/>
                </p:cNvSpPr>
                <p:nvPr/>
              </p:nvSpPr>
              <p:spPr bwMode="auto">
                <a:xfrm>
                  <a:off x="146943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5" name="Rectangle 319"/>
                <p:cNvSpPr>
                  <a:spLocks noChangeArrowheads="1"/>
                </p:cNvSpPr>
                <p:nvPr/>
              </p:nvSpPr>
              <p:spPr bwMode="auto">
                <a:xfrm>
                  <a:off x="1534525" y="29130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6" name="Rectangle 320"/>
                <p:cNvSpPr>
                  <a:spLocks noChangeArrowheads="1"/>
                </p:cNvSpPr>
                <p:nvPr/>
              </p:nvSpPr>
              <p:spPr bwMode="auto">
                <a:xfrm>
                  <a:off x="1599613" y="2913063"/>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7" name="Rectangle 321"/>
                <p:cNvSpPr>
                  <a:spLocks noChangeArrowheads="1"/>
                </p:cNvSpPr>
                <p:nvPr/>
              </p:nvSpPr>
              <p:spPr bwMode="auto">
                <a:xfrm>
                  <a:off x="1666288" y="29130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8" name="Rectangle 322"/>
                <p:cNvSpPr>
                  <a:spLocks noChangeArrowheads="1"/>
                </p:cNvSpPr>
                <p:nvPr/>
              </p:nvSpPr>
              <p:spPr bwMode="auto">
                <a:xfrm>
                  <a:off x="146943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89" name="Rectangle 323"/>
                <p:cNvSpPr>
                  <a:spLocks noChangeArrowheads="1"/>
                </p:cNvSpPr>
                <p:nvPr/>
              </p:nvSpPr>
              <p:spPr bwMode="auto">
                <a:xfrm>
                  <a:off x="1534525" y="3016251"/>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0" name="Rectangle 324"/>
                <p:cNvSpPr>
                  <a:spLocks noChangeArrowheads="1"/>
                </p:cNvSpPr>
                <p:nvPr/>
              </p:nvSpPr>
              <p:spPr bwMode="auto">
                <a:xfrm>
                  <a:off x="1599613" y="30162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1" name="Rectangle 325"/>
                <p:cNvSpPr>
                  <a:spLocks noChangeArrowheads="1"/>
                </p:cNvSpPr>
                <p:nvPr/>
              </p:nvSpPr>
              <p:spPr bwMode="auto">
                <a:xfrm>
                  <a:off x="1666288" y="30162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2" name="Rectangle 326"/>
                <p:cNvSpPr>
                  <a:spLocks noChangeArrowheads="1"/>
                </p:cNvSpPr>
                <p:nvPr/>
              </p:nvSpPr>
              <p:spPr bwMode="auto">
                <a:xfrm>
                  <a:off x="146943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3" name="Rectangle 327"/>
                <p:cNvSpPr>
                  <a:spLocks noChangeArrowheads="1"/>
                </p:cNvSpPr>
                <p:nvPr/>
              </p:nvSpPr>
              <p:spPr bwMode="auto">
                <a:xfrm>
                  <a:off x="1534525" y="311943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4" name="Rectangle 328"/>
                <p:cNvSpPr>
                  <a:spLocks noChangeArrowheads="1"/>
                </p:cNvSpPr>
                <p:nvPr/>
              </p:nvSpPr>
              <p:spPr bwMode="auto">
                <a:xfrm>
                  <a:off x="1599613" y="31194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5" name="Rectangle 329"/>
                <p:cNvSpPr>
                  <a:spLocks noChangeArrowheads="1"/>
                </p:cNvSpPr>
                <p:nvPr/>
              </p:nvSpPr>
              <p:spPr bwMode="auto">
                <a:xfrm>
                  <a:off x="1666288" y="3119438"/>
                  <a:ext cx="3016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6" name="Rectangle 330"/>
                <p:cNvSpPr>
                  <a:spLocks noChangeArrowheads="1"/>
                </p:cNvSpPr>
                <p:nvPr/>
              </p:nvSpPr>
              <p:spPr bwMode="auto">
                <a:xfrm>
                  <a:off x="146943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7" name="Rectangle 331"/>
                <p:cNvSpPr>
                  <a:spLocks noChangeArrowheads="1"/>
                </p:cNvSpPr>
                <p:nvPr/>
              </p:nvSpPr>
              <p:spPr bwMode="auto">
                <a:xfrm>
                  <a:off x="1534525"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8" name="Rectangle 332"/>
                <p:cNvSpPr>
                  <a:spLocks noChangeArrowheads="1"/>
                </p:cNvSpPr>
                <p:nvPr/>
              </p:nvSpPr>
              <p:spPr bwMode="auto">
                <a:xfrm>
                  <a:off x="1599613" y="322262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99" name="Rectangle 333"/>
                <p:cNvSpPr>
                  <a:spLocks noChangeArrowheads="1"/>
                </p:cNvSpPr>
                <p:nvPr/>
              </p:nvSpPr>
              <p:spPr bwMode="auto">
                <a:xfrm>
                  <a:off x="1666288" y="322262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0" name="Rectangle 334"/>
                <p:cNvSpPr>
                  <a:spLocks noChangeArrowheads="1"/>
                </p:cNvSpPr>
                <p:nvPr/>
              </p:nvSpPr>
              <p:spPr bwMode="auto">
                <a:xfrm>
                  <a:off x="146943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1" name="Rectangle 335"/>
                <p:cNvSpPr>
                  <a:spLocks noChangeArrowheads="1"/>
                </p:cNvSpPr>
                <p:nvPr/>
              </p:nvSpPr>
              <p:spPr bwMode="auto">
                <a:xfrm>
                  <a:off x="1534525" y="3328988"/>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2" name="Rectangle 336"/>
                <p:cNvSpPr>
                  <a:spLocks noChangeArrowheads="1"/>
                </p:cNvSpPr>
                <p:nvPr/>
              </p:nvSpPr>
              <p:spPr bwMode="auto">
                <a:xfrm>
                  <a:off x="1599613" y="332898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3" name="Rectangle 337"/>
                <p:cNvSpPr>
                  <a:spLocks noChangeArrowheads="1"/>
                </p:cNvSpPr>
                <p:nvPr/>
              </p:nvSpPr>
              <p:spPr bwMode="auto">
                <a:xfrm>
                  <a:off x="1666288" y="332898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4" name="Rectangle 338"/>
                <p:cNvSpPr>
                  <a:spLocks noChangeArrowheads="1"/>
                </p:cNvSpPr>
                <p:nvPr/>
              </p:nvSpPr>
              <p:spPr bwMode="auto">
                <a:xfrm>
                  <a:off x="146943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5" name="Rectangle 339"/>
                <p:cNvSpPr>
                  <a:spLocks noChangeArrowheads="1"/>
                </p:cNvSpPr>
                <p:nvPr/>
              </p:nvSpPr>
              <p:spPr bwMode="auto">
                <a:xfrm>
                  <a:off x="1534525" y="3432176"/>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6" name="Rectangle 340"/>
                <p:cNvSpPr>
                  <a:spLocks noChangeArrowheads="1"/>
                </p:cNvSpPr>
                <p:nvPr/>
              </p:nvSpPr>
              <p:spPr bwMode="auto">
                <a:xfrm>
                  <a:off x="1599613" y="3432176"/>
                  <a:ext cx="31750"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7" name="Rectangle 341"/>
                <p:cNvSpPr>
                  <a:spLocks noChangeArrowheads="1"/>
                </p:cNvSpPr>
                <p:nvPr/>
              </p:nvSpPr>
              <p:spPr bwMode="auto">
                <a:xfrm>
                  <a:off x="1666288" y="3432176"/>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8" name="Rectangle 342"/>
                <p:cNvSpPr>
                  <a:spLocks noChangeArrowheads="1"/>
                </p:cNvSpPr>
                <p:nvPr/>
              </p:nvSpPr>
              <p:spPr bwMode="auto">
                <a:xfrm>
                  <a:off x="146943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09" name="Rectangle 343"/>
                <p:cNvSpPr>
                  <a:spLocks noChangeArrowheads="1"/>
                </p:cNvSpPr>
                <p:nvPr/>
              </p:nvSpPr>
              <p:spPr bwMode="auto">
                <a:xfrm>
                  <a:off x="1534525"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0" name="Rectangle 344"/>
                <p:cNvSpPr>
                  <a:spLocks noChangeArrowheads="1"/>
                </p:cNvSpPr>
                <p:nvPr/>
              </p:nvSpPr>
              <p:spPr bwMode="auto">
                <a:xfrm>
                  <a:off x="1599613" y="3535363"/>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1" name="Rectangle 345"/>
                <p:cNvSpPr>
                  <a:spLocks noChangeArrowheads="1"/>
                </p:cNvSpPr>
                <p:nvPr/>
              </p:nvSpPr>
              <p:spPr bwMode="auto">
                <a:xfrm>
                  <a:off x="1666288" y="3535363"/>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2" name="Rectangle 346"/>
                <p:cNvSpPr>
                  <a:spLocks noChangeArrowheads="1"/>
                </p:cNvSpPr>
                <p:nvPr/>
              </p:nvSpPr>
              <p:spPr bwMode="auto">
                <a:xfrm>
                  <a:off x="146943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3" name="Rectangle 347"/>
                <p:cNvSpPr>
                  <a:spLocks noChangeArrowheads="1"/>
                </p:cNvSpPr>
                <p:nvPr/>
              </p:nvSpPr>
              <p:spPr bwMode="auto">
                <a:xfrm>
                  <a:off x="1534525"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4" name="Rectangle 348"/>
                <p:cNvSpPr>
                  <a:spLocks noChangeArrowheads="1"/>
                </p:cNvSpPr>
                <p:nvPr/>
              </p:nvSpPr>
              <p:spPr bwMode="auto">
                <a:xfrm>
                  <a:off x="1599613" y="363855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5" name="Rectangle 349"/>
                <p:cNvSpPr>
                  <a:spLocks noChangeArrowheads="1"/>
                </p:cNvSpPr>
                <p:nvPr/>
              </p:nvSpPr>
              <p:spPr bwMode="auto">
                <a:xfrm>
                  <a:off x="1666288" y="363855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6" name="Rectangle 350"/>
                <p:cNvSpPr>
                  <a:spLocks noChangeArrowheads="1"/>
                </p:cNvSpPr>
                <p:nvPr/>
              </p:nvSpPr>
              <p:spPr bwMode="auto">
                <a:xfrm>
                  <a:off x="146943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7" name="Rectangle 351"/>
                <p:cNvSpPr>
                  <a:spLocks noChangeArrowheads="1"/>
                </p:cNvSpPr>
                <p:nvPr/>
              </p:nvSpPr>
              <p:spPr bwMode="auto">
                <a:xfrm>
                  <a:off x="1534525"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8" name="Rectangle 352"/>
                <p:cNvSpPr>
                  <a:spLocks noChangeArrowheads="1"/>
                </p:cNvSpPr>
                <p:nvPr/>
              </p:nvSpPr>
              <p:spPr bwMode="auto">
                <a:xfrm>
                  <a:off x="1599613" y="3741738"/>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19" name="Rectangle 353"/>
                <p:cNvSpPr>
                  <a:spLocks noChangeArrowheads="1"/>
                </p:cNvSpPr>
                <p:nvPr/>
              </p:nvSpPr>
              <p:spPr bwMode="auto">
                <a:xfrm>
                  <a:off x="1666288" y="3741738"/>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0" name="Rectangle 354"/>
                <p:cNvSpPr>
                  <a:spLocks noChangeArrowheads="1"/>
                </p:cNvSpPr>
                <p:nvPr/>
              </p:nvSpPr>
              <p:spPr bwMode="auto">
                <a:xfrm>
                  <a:off x="146943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1" name="Rectangle 355"/>
                <p:cNvSpPr>
                  <a:spLocks noChangeArrowheads="1"/>
                </p:cNvSpPr>
                <p:nvPr/>
              </p:nvSpPr>
              <p:spPr bwMode="auto">
                <a:xfrm>
                  <a:off x="1534525"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2" name="Rectangle 356"/>
                <p:cNvSpPr>
                  <a:spLocks noChangeArrowheads="1"/>
                </p:cNvSpPr>
                <p:nvPr/>
              </p:nvSpPr>
              <p:spPr bwMode="auto">
                <a:xfrm>
                  <a:off x="1599613" y="3848101"/>
                  <a:ext cx="3175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3" name="Rectangle 357"/>
                <p:cNvSpPr>
                  <a:spLocks noChangeArrowheads="1"/>
                </p:cNvSpPr>
                <p:nvPr/>
              </p:nvSpPr>
              <p:spPr bwMode="auto">
                <a:xfrm>
                  <a:off x="1666288" y="3848101"/>
                  <a:ext cx="30163"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436" name="Group 435"/>
              <p:cNvGrpSpPr/>
              <p:nvPr/>
            </p:nvGrpSpPr>
            <p:grpSpPr>
              <a:xfrm>
                <a:off x="1808160" y="2824164"/>
                <a:ext cx="1094873" cy="1165225"/>
                <a:chOff x="1819157" y="2439988"/>
                <a:chExt cx="1455857" cy="1549401"/>
              </a:xfrm>
            </p:grpSpPr>
            <p:sp>
              <p:nvSpPr>
                <p:cNvPr id="273" name="Rectangle 207"/>
                <p:cNvSpPr>
                  <a:spLocks noChangeArrowheads="1"/>
                </p:cNvSpPr>
                <p:nvPr/>
              </p:nvSpPr>
              <p:spPr bwMode="auto">
                <a:xfrm>
                  <a:off x="2797176" y="3033713"/>
                  <a:ext cx="477838" cy="9556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4" name="Rectangle 208"/>
                <p:cNvSpPr>
                  <a:spLocks noChangeArrowheads="1"/>
                </p:cNvSpPr>
                <p:nvPr/>
              </p:nvSpPr>
              <p:spPr bwMode="auto">
                <a:xfrm>
                  <a:off x="3171826"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5" name="Rectangle 209"/>
                <p:cNvSpPr>
                  <a:spLocks noChangeArrowheads="1"/>
                </p:cNvSpPr>
                <p:nvPr/>
              </p:nvSpPr>
              <p:spPr bwMode="auto">
                <a:xfrm>
                  <a:off x="3068638" y="3103563"/>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6" name="Rectangle 210"/>
                <p:cNvSpPr>
                  <a:spLocks noChangeArrowheads="1"/>
                </p:cNvSpPr>
                <p:nvPr/>
              </p:nvSpPr>
              <p:spPr bwMode="auto">
                <a:xfrm>
                  <a:off x="2962276"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7" name="Rectangle 211"/>
                <p:cNvSpPr>
                  <a:spLocks noChangeArrowheads="1"/>
                </p:cNvSpPr>
                <p:nvPr/>
              </p:nvSpPr>
              <p:spPr bwMode="auto">
                <a:xfrm>
                  <a:off x="2859088" y="3103563"/>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8" name="Rectangle 212"/>
                <p:cNvSpPr>
                  <a:spLocks noChangeArrowheads="1"/>
                </p:cNvSpPr>
                <p:nvPr/>
              </p:nvSpPr>
              <p:spPr bwMode="auto">
                <a:xfrm>
                  <a:off x="3171826"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79" name="Rectangle 213"/>
                <p:cNvSpPr>
                  <a:spLocks noChangeArrowheads="1"/>
                </p:cNvSpPr>
                <p:nvPr/>
              </p:nvSpPr>
              <p:spPr bwMode="auto">
                <a:xfrm>
                  <a:off x="3068638" y="3206751"/>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0" name="Rectangle 214"/>
                <p:cNvSpPr>
                  <a:spLocks noChangeArrowheads="1"/>
                </p:cNvSpPr>
                <p:nvPr/>
              </p:nvSpPr>
              <p:spPr bwMode="auto">
                <a:xfrm>
                  <a:off x="2962276"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1" name="Rectangle 215"/>
                <p:cNvSpPr>
                  <a:spLocks noChangeArrowheads="1"/>
                </p:cNvSpPr>
                <p:nvPr/>
              </p:nvSpPr>
              <p:spPr bwMode="auto">
                <a:xfrm>
                  <a:off x="2859088" y="3206751"/>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2" name="Rectangle 216"/>
                <p:cNvSpPr>
                  <a:spLocks noChangeArrowheads="1"/>
                </p:cNvSpPr>
                <p:nvPr/>
              </p:nvSpPr>
              <p:spPr bwMode="auto">
                <a:xfrm>
                  <a:off x="3171826"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3" name="Rectangle 217"/>
                <p:cNvSpPr>
                  <a:spLocks noChangeArrowheads="1"/>
                </p:cNvSpPr>
                <p:nvPr/>
              </p:nvSpPr>
              <p:spPr bwMode="auto">
                <a:xfrm>
                  <a:off x="3068638" y="3309938"/>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4" name="Rectangle 218"/>
                <p:cNvSpPr>
                  <a:spLocks noChangeArrowheads="1"/>
                </p:cNvSpPr>
                <p:nvPr/>
              </p:nvSpPr>
              <p:spPr bwMode="auto">
                <a:xfrm>
                  <a:off x="2962276"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5" name="Rectangle 219"/>
                <p:cNvSpPr>
                  <a:spLocks noChangeArrowheads="1"/>
                </p:cNvSpPr>
                <p:nvPr/>
              </p:nvSpPr>
              <p:spPr bwMode="auto">
                <a:xfrm>
                  <a:off x="2859088" y="3309938"/>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6" name="Rectangle 220"/>
                <p:cNvSpPr>
                  <a:spLocks noChangeArrowheads="1"/>
                </p:cNvSpPr>
                <p:nvPr/>
              </p:nvSpPr>
              <p:spPr bwMode="auto">
                <a:xfrm>
                  <a:off x="3171826"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7" name="Rectangle 221"/>
                <p:cNvSpPr>
                  <a:spLocks noChangeArrowheads="1"/>
                </p:cNvSpPr>
                <p:nvPr/>
              </p:nvSpPr>
              <p:spPr bwMode="auto">
                <a:xfrm>
                  <a:off x="3068638" y="3413126"/>
                  <a:ext cx="38100"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8" name="Rectangle 222"/>
                <p:cNvSpPr>
                  <a:spLocks noChangeArrowheads="1"/>
                </p:cNvSpPr>
                <p:nvPr/>
              </p:nvSpPr>
              <p:spPr bwMode="auto">
                <a:xfrm>
                  <a:off x="2962276"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89" name="Rectangle 223"/>
                <p:cNvSpPr>
                  <a:spLocks noChangeArrowheads="1"/>
                </p:cNvSpPr>
                <p:nvPr/>
              </p:nvSpPr>
              <p:spPr bwMode="auto">
                <a:xfrm>
                  <a:off x="2859088" y="34131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0" name="Rectangle 224"/>
                <p:cNvSpPr>
                  <a:spLocks noChangeArrowheads="1"/>
                </p:cNvSpPr>
                <p:nvPr/>
              </p:nvSpPr>
              <p:spPr bwMode="auto">
                <a:xfrm>
                  <a:off x="3171826"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1" name="Rectangle 225"/>
                <p:cNvSpPr>
                  <a:spLocks noChangeArrowheads="1"/>
                </p:cNvSpPr>
                <p:nvPr/>
              </p:nvSpPr>
              <p:spPr bwMode="auto">
                <a:xfrm>
                  <a:off x="3068638" y="3519488"/>
                  <a:ext cx="38100"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2" name="Rectangle 226"/>
                <p:cNvSpPr>
                  <a:spLocks noChangeArrowheads="1"/>
                </p:cNvSpPr>
                <p:nvPr/>
              </p:nvSpPr>
              <p:spPr bwMode="auto">
                <a:xfrm>
                  <a:off x="2962276"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3" name="Rectangle 227"/>
                <p:cNvSpPr>
                  <a:spLocks noChangeArrowheads="1"/>
                </p:cNvSpPr>
                <p:nvPr/>
              </p:nvSpPr>
              <p:spPr bwMode="auto">
                <a:xfrm>
                  <a:off x="2859088" y="3519488"/>
                  <a:ext cx="41275" cy="6826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4" name="Rectangle 228"/>
                <p:cNvSpPr>
                  <a:spLocks noChangeArrowheads="1"/>
                </p:cNvSpPr>
                <p:nvPr/>
              </p:nvSpPr>
              <p:spPr bwMode="auto">
                <a:xfrm>
                  <a:off x="3171826"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5" name="Rectangle 229"/>
                <p:cNvSpPr>
                  <a:spLocks noChangeArrowheads="1"/>
                </p:cNvSpPr>
                <p:nvPr/>
              </p:nvSpPr>
              <p:spPr bwMode="auto">
                <a:xfrm>
                  <a:off x="3068638" y="3622676"/>
                  <a:ext cx="38100"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6" name="Rectangle 230"/>
                <p:cNvSpPr>
                  <a:spLocks noChangeArrowheads="1"/>
                </p:cNvSpPr>
                <p:nvPr/>
              </p:nvSpPr>
              <p:spPr bwMode="auto">
                <a:xfrm>
                  <a:off x="2962276"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7" name="Rectangle 231"/>
                <p:cNvSpPr>
                  <a:spLocks noChangeArrowheads="1"/>
                </p:cNvSpPr>
                <p:nvPr/>
              </p:nvSpPr>
              <p:spPr bwMode="auto">
                <a:xfrm>
                  <a:off x="2859088" y="3622676"/>
                  <a:ext cx="41275" cy="6985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8" name="Rectangle 232"/>
                <p:cNvSpPr>
                  <a:spLocks noChangeArrowheads="1"/>
                </p:cNvSpPr>
                <p:nvPr/>
              </p:nvSpPr>
              <p:spPr bwMode="auto">
                <a:xfrm>
                  <a:off x="3171826"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99" name="Rectangle 233"/>
                <p:cNvSpPr>
                  <a:spLocks noChangeArrowheads="1"/>
                </p:cNvSpPr>
                <p:nvPr/>
              </p:nvSpPr>
              <p:spPr bwMode="auto">
                <a:xfrm>
                  <a:off x="3068638" y="3725863"/>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0" name="Rectangle 234"/>
                <p:cNvSpPr>
                  <a:spLocks noChangeArrowheads="1"/>
                </p:cNvSpPr>
                <p:nvPr/>
              </p:nvSpPr>
              <p:spPr bwMode="auto">
                <a:xfrm>
                  <a:off x="2962276"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1" name="Rectangle 235"/>
                <p:cNvSpPr>
                  <a:spLocks noChangeArrowheads="1"/>
                </p:cNvSpPr>
                <p:nvPr/>
              </p:nvSpPr>
              <p:spPr bwMode="auto">
                <a:xfrm>
                  <a:off x="2859088" y="3725863"/>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2" name="Rectangle 236"/>
                <p:cNvSpPr>
                  <a:spLocks noChangeArrowheads="1"/>
                </p:cNvSpPr>
                <p:nvPr/>
              </p:nvSpPr>
              <p:spPr bwMode="auto">
                <a:xfrm>
                  <a:off x="3171826"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3" name="Rectangle 237"/>
                <p:cNvSpPr>
                  <a:spLocks noChangeArrowheads="1"/>
                </p:cNvSpPr>
                <p:nvPr/>
              </p:nvSpPr>
              <p:spPr bwMode="auto">
                <a:xfrm>
                  <a:off x="3068638" y="3829051"/>
                  <a:ext cx="38100"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4" name="Rectangle 238"/>
                <p:cNvSpPr>
                  <a:spLocks noChangeArrowheads="1"/>
                </p:cNvSpPr>
                <p:nvPr/>
              </p:nvSpPr>
              <p:spPr bwMode="auto">
                <a:xfrm>
                  <a:off x="2962276"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5" name="Rectangle 239"/>
                <p:cNvSpPr>
                  <a:spLocks noChangeArrowheads="1"/>
                </p:cNvSpPr>
                <p:nvPr/>
              </p:nvSpPr>
              <p:spPr bwMode="auto">
                <a:xfrm>
                  <a:off x="2859088" y="3829051"/>
                  <a:ext cx="41275" cy="7302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6" name="Rectangle 240"/>
                <p:cNvSpPr>
                  <a:spLocks noChangeArrowheads="1"/>
                </p:cNvSpPr>
                <p:nvPr/>
              </p:nvSpPr>
              <p:spPr bwMode="auto">
                <a:xfrm>
                  <a:off x="1819157" y="3500438"/>
                  <a:ext cx="277814" cy="4889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7" name="Rectangle 241"/>
                <p:cNvSpPr>
                  <a:spLocks noChangeArrowheads="1"/>
                </p:cNvSpPr>
                <p:nvPr/>
              </p:nvSpPr>
              <p:spPr bwMode="auto">
                <a:xfrm>
                  <a:off x="2600326" y="3241676"/>
                  <a:ext cx="277813" cy="7477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8" name="Rectangle 242"/>
                <p:cNvSpPr>
                  <a:spLocks noChangeArrowheads="1"/>
                </p:cNvSpPr>
                <p:nvPr/>
              </p:nvSpPr>
              <p:spPr bwMode="auto">
                <a:xfrm>
                  <a:off x="1931988" y="3244851"/>
                  <a:ext cx="468313" cy="37465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09" name="Freeform 243"/>
                <p:cNvSpPr>
                  <a:spLocks/>
                </p:cNvSpPr>
                <p:nvPr/>
              </p:nvSpPr>
              <p:spPr bwMode="auto">
                <a:xfrm>
                  <a:off x="2200276" y="2562226"/>
                  <a:ext cx="400050" cy="1427163"/>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0" name="Freeform 244"/>
                <p:cNvSpPr>
                  <a:spLocks/>
                </p:cNvSpPr>
                <p:nvPr/>
              </p:nvSpPr>
              <p:spPr bwMode="auto">
                <a:xfrm>
                  <a:off x="1931988" y="3249613"/>
                  <a:ext cx="268288" cy="739775"/>
                </a:xfrm>
                <a:custGeom>
                  <a:avLst/>
                  <a:gdLst>
                    <a:gd name="T0" fmla="*/ 0 w 169"/>
                    <a:gd name="T1" fmla="*/ 233 h 466"/>
                    <a:gd name="T2" fmla="*/ 0 w 169"/>
                    <a:gd name="T3" fmla="*/ 466 h 466"/>
                    <a:gd name="T4" fmla="*/ 169 w 169"/>
                    <a:gd name="T5" fmla="*/ 466 h 466"/>
                    <a:gd name="T6" fmla="*/ 169 w 169"/>
                    <a:gd name="T7" fmla="*/ 0 h 466"/>
                    <a:gd name="T8" fmla="*/ 0 w 169"/>
                    <a:gd name="T9" fmla="*/ 233 h 466"/>
                  </a:gdLst>
                  <a:ahLst/>
                  <a:cxnLst>
                    <a:cxn ang="0">
                      <a:pos x="T0" y="T1"/>
                    </a:cxn>
                    <a:cxn ang="0">
                      <a:pos x="T2" y="T3"/>
                    </a:cxn>
                    <a:cxn ang="0">
                      <a:pos x="T4" y="T5"/>
                    </a:cxn>
                    <a:cxn ang="0">
                      <a:pos x="T6" y="T7"/>
                    </a:cxn>
                    <a:cxn ang="0">
                      <a:pos x="T8" y="T9"/>
                    </a:cxn>
                  </a:cxnLst>
                  <a:rect l="0" t="0" r="r" b="b"/>
                  <a:pathLst>
                    <a:path w="169" h="466">
                      <a:moveTo>
                        <a:pt x="0" y="233"/>
                      </a:moveTo>
                      <a:lnTo>
                        <a:pt x="0" y="466"/>
                      </a:lnTo>
                      <a:lnTo>
                        <a:pt x="169" y="466"/>
                      </a:lnTo>
                      <a:lnTo>
                        <a:pt x="169" y="0"/>
                      </a:lnTo>
                      <a:lnTo>
                        <a:pt x="0" y="233"/>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1" name="Rectangle 245"/>
                <p:cNvSpPr>
                  <a:spLocks noChangeArrowheads="1"/>
                </p:cNvSpPr>
                <p:nvPr/>
              </p:nvSpPr>
              <p:spPr bwMode="auto">
                <a:xfrm>
                  <a:off x="2249488" y="2640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2" name="Rectangle 246"/>
                <p:cNvSpPr>
                  <a:spLocks noChangeArrowheads="1"/>
                </p:cNvSpPr>
                <p:nvPr/>
              </p:nvSpPr>
              <p:spPr bwMode="auto">
                <a:xfrm>
                  <a:off x="233838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3" name="Rectangle 247"/>
                <p:cNvSpPr>
                  <a:spLocks noChangeArrowheads="1"/>
                </p:cNvSpPr>
                <p:nvPr/>
              </p:nvSpPr>
              <p:spPr bwMode="auto">
                <a:xfrm>
                  <a:off x="2422526"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4" name="Rectangle 248"/>
                <p:cNvSpPr>
                  <a:spLocks noChangeArrowheads="1"/>
                </p:cNvSpPr>
                <p:nvPr/>
              </p:nvSpPr>
              <p:spPr bwMode="auto">
                <a:xfrm>
                  <a:off x="2509838" y="26400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5" name="Rectangle 249"/>
                <p:cNvSpPr>
                  <a:spLocks noChangeArrowheads="1"/>
                </p:cNvSpPr>
                <p:nvPr/>
              </p:nvSpPr>
              <p:spPr bwMode="auto">
                <a:xfrm>
                  <a:off x="2249488" y="2752726"/>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6" name="Rectangle 250"/>
                <p:cNvSpPr>
                  <a:spLocks noChangeArrowheads="1"/>
                </p:cNvSpPr>
                <p:nvPr/>
              </p:nvSpPr>
              <p:spPr bwMode="auto">
                <a:xfrm>
                  <a:off x="233838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7" name="Rectangle 251"/>
                <p:cNvSpPr>
                  <a:spLocks noChangeArrowheads="1"/>
                </p:cNvSpPr>
                <p:nvPr/>
              </p:nvSpPr>
              <p:spPr bwMode="auto">
                <a:xfrm>
                  <a:off x="2422526"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8" name="Rectangle 252"/>
                <p:cNvSpPr>
                  <a:spLocks noChangeArrowheads="1"/>
                </p:cNvSpPr>
                <p:nvPr/>
              </p:nvSpPr>
              <p:spPr bwMode="auto">
                <a:xfrm>
                  <a:off x="2509838" y="2752726"/>
                  <a:ext cx="39688"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19" name="Rectangle 253"/>
                <p:cNvSpPr>
                  <a:spLocks noChangeArrowheads="1"/>
                </p:cNvSpPr>
                <p:nvPr/>
              </p:nvSpPr>
              <p:spPr bwMode="auto">
                <a:xfrm>
                  <a:off x="2249488" y="286226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0" name="Rectangle 254"/>
                <p:cNvSpPr>
                  <a:spLocks noChangeArrowheads="1"/>
                </p:cNvSpPr>
                <p:nvPr/>
              </p:nvSpPr>
              <p:spPr bwMode="auto">
                <a:xfrm>
                  <a:off x="233838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1" name="Rectangle 255"/>
                <p:cNvSpPr>
                  <a:spLocks noChangeArrowheads="1"/>
                </p:cNvSpPr>
                <p:nvPr/>
              </p:nvSpPr>
              <p:spPr bwMode="auto">
                <a:xfrm>
                  <a:off x="2422526"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2" name="Rectangle 256"/>
                <p:cNvSpPr>
                  <a:spLocks noChangeArrowheads="1"/>
                </p:cNvSpPr>
                <p:nvPr/>
              </p:nvSpPr>
              <p:spPr bwMode="auto">
                <a:xfrm>
                  <a:off x="2509838" y="286226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3" name="Rectangle 257"/>
                <p:cNvSpPr>
                  <a:spLocks noChangeArrowheads="1"/>
                </p:cNvSpPr>
                <p:nvPr/>
              </p:nvSpPr>
              <p:spPr bwMode="auto">
                <a:xfrm>
                  <a:off x="2249488" y="297497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4" name="Rectangle 258"/>
                <p:cNvSpPr>
                  <a:spLocks noChangeArrowheads="1"/>
                </p:cNvSpPr>
                <p:nvPr/>
              </p:nvSpPr>
              <p:spPr bwMode="auto">
                <a:xfrm>
                  <a:off x="233838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5" name="Rectangle 259"/>
                <p:cNvSpPr>
                  <a:spLocks noChangeArrowheads="1"/>
                </p:cNvSpPr>
                <p:nvPr/>
              </p:nvSpPr>
              <p:spPr bwMode="auto">
                <a:xfrm>
                  <a:off x="2422526"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6" name="Rectangle 260"/>
                <p:cNvSpPr>
                  <a:spLocks noChangeArrowheads="1"/>
                </p:cNvSpPr>
                <p:nvPr/>
              </p:nvSpPr>
              <p:spPr bwMode="auto">
                <a:xfrm>
                  <a:off x="2509838" y="297497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7" name="Rectangle 261"/>
                <p:cNvSpPr>
                  <a:spLocks noChangeArrowheads="1"/>
                </p:cNvSpPr>
                <p:nvPr/>
              </p:nvSpPr>
              <p:spPr bwMode="auto">
                <a:xfrm>
                  <a:off x="2249488" y="30876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8" name="Rectangle 262"/>
                <p:cNvSpPr>
                  <a:spLocks noChangeArrowheads="1"/>
                </p:cNvSpPr>
                <p:nvPr/>
              </p:nvSpPr>
              <p:spPr bwMode="auto">
                <a:xfrm>
                  <a:off x="233838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29" name="Rectangle 263"/>
                <p:cNvSpPr>
                  <a:spLocks noChangeArrowheads="1"/>
                </p:cNvSpPr>
                <p:nvPr/>
              </p:nvSpPr>
              <p:spPr bwMode="auto">
                <a:xfrm>
                  <a:off x="2422526"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0" name="Rectangle 264"/>
                <p:cNvSpPr>
                  <a:spLocks noChangeArrowheads="1"/>
                </p:cNvSpPr>
                <p:nvPr/>
              </p:nvSpPr>
              <p:spPr bwMode="auto">
                <a:xfrm>
                  <a:off x="2509838" y="30876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1" name="Rectangle 265"/>
                <p:cNvSpPr>
                  <a:spLocks noChangeArrowheads="1"/>
                </p:cNvSpPr>
                <p:nvPr/>
              </p:nvSpPr>
              <p:spPr bwMode="auto">
                <a:xfrm>
                  <a:off x="2249488" y="32004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2" name="Rectangle 266"/>
                <p:cNvSpPr>
                  <a:spLocks noChangeArrowheads="1"/>
                </p:cNvSpPr>
                <p:nvPr/>
              </p:nvSpPr>
              <p:spPr bwMode="auto">
                <a:xfrm>
                  <a:off x="233838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3" name="Rectangle 267"/>
                <p:cNvSpPr>
                  <a:spLocks noChangeArrowheads="1"/>
                </p:cNvSpPr>
                <p:nvPr/>
              </p:nvSpPr>
              <p:spPr bwMode="auto">
                <a:xfrm>
                  <a:off x="2422526"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4" name="Rectangle 268"/>
                <p:cNvSpPr>
                  <a:spLocks noChangeArrowheads="1"/>
                </p:cNvSpPr>
                <p:nvPr/>
              </p:nvSpPr>
              <p:spPr bwMode="auto">
                <a:xfrm>
                  <a:off x="2509838" y="32004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5" name="Rectangle 269"/>
                <p:cNvSpPr>
                  <a:spLocks noChangeArrowheads="1"/>
                </p:cNvSpPr>
                <p:nvPr/>
              </p:nvSpPr>
              <p:spPr bwMode="auto">
                <a:xfrm>
                  <a:off x="2249488"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6" name="Rectangle 270"/>
                <p:cNvSpPr>
                  <a:spLocks noChangeArrowheads="1"/>
                </p:cNvSpPr>
                <p:nvPr/>
              </p:nvSpPr>
              <p:spPr bwMode="auto">
                <a:xfrm>
                  <a:off x="233838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7" name="Rectangle 271"/>
                <p:cNvSpPr>
                  <a:spLocks noChangeArrowheads="1"/>
                </p:cNvSpPr>
                <p:nvPr/>
              </p:nvSpPr>
              <p:spPr bwMode="auto">
                <a:xfrm>
                  <a:off x="2422526"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8" name="Rectangle 272"/>
                <p:cNvSpPr>
                  <a:spLocks noChangeArrowheads="1"/>
                </p:cNvSpPr>
                <p:nvPr/>
              </p:nvSpPr>
              <p:spPr bwMode="auto">
                <a:xfrm>
                  <a:off x="2509838"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39" name="Rectangle 273"/>
                <p:cNvSpPr>
                  <a:spLocks noChangeArrowheads="1"/>
                </p:cNvSpPr>
                <p:nvPr/>
              </p:nvSpPr>
              <p:spPr bwMode="auto">
                <a:xfrm>
                  <a:off x="2249488" y="35321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0" name="Rectangle 274"/>
                <p:cNvSpPr>
                  <a:spLocks noChangeArrowheads="1"/>
                </p:cNvSpPr>
                <p:nvPr/>
              </p:nvSpPr>
              <p:spPr bwMode="auto">
                <a:xfrm>
                  <a:off x="233838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1" name="Rectangle 275"/>
                <p:cNvSpPr>
                  <a:spLocks noChangeArrowheads="1"/>
                </p:cNvSpPr>
                <p:nvPr/>
              </p:nvSpPr>
              <p:spPr bwMode="auto">
                <a:xfrm>
                  <a:off x="2422526"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2" name="Rectangle 276"/>
                <p:cNvSpPr>
                  <a:spLocks noChangeArrowheads="1"/>
                </p:cNvSpPr>
                <p:nvPr/>
              </p:nvSpPr>
              <p:spPr bwMode="auto">
                <a:xfrm>
                  <a:off x="2509838" y="35321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3" name="Rectangle 277"/>
                <p:cNvSpPr>
                  <a:spLocks noChangeArrowheads="1"/>
                </p:cNvSpPr>
                <p:nvPr/>
              </p:nvSpPr>
              <p:spPr bwMode="auto">
                <a:xfrm>
                  <a:off x="2249488" y="34163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4" name="Rectangle 278"/>
                <p:cNvSpPr>
                  <a:spLocks noChangeArrowheads="1"/>
                </p:cNvSpPr>
                <p:nvPr/>
              </p:nvSpPr>
              <p:spPr bwMode="auto">
                <a:xfrm>
                  <a:off x="233838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5" name="Rectangle 279"/>
                <p:cNvSpPr>
                  <a:spLocks noChangeArrowheads="1"/>
                </p:cNvSpPr>
                <p:nvPr/>
              </p:nvSpPr>
              <p:spPr bwMode="auto">
                <a:xfrm>
                  <a:off x="2422526"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6" name="Rectangle 280"/>
                <p:cNvSpPr>
                  <a:spLocks noChangeArrowheads="1"/>
                </p:cNvSpPr>
                <p:nvPr/>
              </p:nvSpPr>
              <p:spPr bwMode="auto">
                <a:xfrm>
                  <a:off x="2509838" y="34163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7" name="Rectangle 281"/>
                <p:cNvSpPr>
                  <a:spLocks noChangeArrowheads="1"/>
                </p:cNvSpPr>
                <p:nvPr/>
              </p:nvSpPr>
              <p:spPr bwMode="auto">
                <a:xfrm>
                  <a:off x="2249488" y="36449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8" name="Rectangle 282"/>
                <p:cNvSpPr>
                  <a:spLocks noChangeArrowheads="1"/>
                </p:cNvSpPr>
                <p:nvPr/>
              </p:nvSpPr>
              <p:spPr bwMode="auto">
                <a:xfrm>
                  <a:off x="233838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49" name="Rectangle 283"/>
                <p:cNvSpPr>
                  <a:spLocks noChangeArrowheads="1"/>
                </p:cNvSpPr>
                <p:nvPr/>
              </p:nvSpPr>
              <p:spPr bwMode="auto">
                <a:xfrm>
                  <a:off x="2422526"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0" name="Rectangle 284"/>
                <p:cNvSpPr>
                  <a:spLocks noChangeArrowheads="1"/>
                </p:cNvSpPr>
                <p:nvPr/>
              </p:nvSpPr>
              <p:spPr bwMode="auto">
                <a:xfrm>
                  <a:off x="2509838" y="36449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1" name="Rectangle 285"/>
                <p:cNvSpPr>
                  <a:spLocks noChangeArrowheads="1"/>
                </p:cNvSpPr>
                <p:nvPr/>
              </p:nvSpPr>
              <p:spPr bwMode="auto">
                <a:xfrm>
                  <a:off x="2249488" y="3760788"/>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2" name="Rectangle 286"/>
                <p:cNvSpPr>
                  <a:spLocks noChangeArrowheads="1"/>
                </p:cNvSpPr>
                <p:nvPr/>
              </p:nvSpPr>
              <p:spPr bwMode="auto">
                <a:xfrm>
                  <a:off x="233838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3" name="Rectangle 287"/>
                <p:cNvSpPr>
                  <a:spLocks noChangeArrowheads="1"/>
                </p:cNvSpPr>
                <p:nvPr/>
              </p:nvSpPr>
              <p:spPr bwMode="auto">
                <a:xfrm>
                  <a:off x="2422526"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4" name="Rectangle 288"/>
                <p:cNvSpPr>
                  <a:spLocks noChangeArrowheads="1"/>
                </p:cNvSpPr>
                <p:nvPr/>
              </p:nvSpPr>
              <p:spPr bwMode="auto">
                <a:xfrm>
                  <a:off x="2509838" y="3760788"/>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5" name="Rectangle 289"/>
                <p:cNvSpPr>
                  <a:spLocks noChangeArrowheads="1"/>
                </p:cNvSpPr>
                <p:nvPr/>
              </p:nvSpPr>
              <p:spPr bwMode="auto">
                <a:xfrm>
                  <a:off x="2249488" y="3873501"/>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6" name="Rectangle 290"/>
                <p:cNvSpPr>
                  <a:spLocks noChangeArrowheads="1"/>
                </p:cNvSpPr>
                <p:nvPr/>
              </p:nvSpPr>
              <p:spPr bwMode="auto">
                <a:xfrm>
                  <a:off x="233838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7" name="Rectangle 291"/>
                <p:cNvSpPr>
                  <a:spLocks noChangeArrowheads="1"/>
                </p:cNvSpPr>
                <p:nvPr/>
              </p:nvSpPr>
              <p:spPr bwMode="auto">
                <a:xfrm>
                  <a:off x="2422526"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8" name="Rectangle 292"/>
                <p:cNvSpPr>
                  <a:spLocks noChangeArrowheads="1"/>
                </p:cNvSpPr>
                <p:nvPr/>
              </p:nvSpPr>
              <p:spPr bwMode="auto">
                <a:xfrm>
                  <a:off x="2509838" y="38735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59" name="Rectangle 293"/>
                <p:cNvSpPr>
                  <a:spLocks noChangeArrowheads="1"/>
                </p:cNvSpPr>
                <p:nvPr/>
              </p:nvSpPr>
              <p:spPr bwMode="auto">
                <a:xfrm>
                  <a:off x="1958976" y="33131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0" name="Rectangle 294"/>
                <p:cNvSpPr>
                  <a:spLocks noChangeArrowheads="1"/>
                </p:cNvSpPr>
                <p:nvPr/>
              </p:nvSpPr>
              <p:spPr bwMode="auto">
                <a:xfrm>
                  <a:off x="2047876" y="3313113"/>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1" name="Rectangle 295"/>
                <p:cNvSpPr>
                  <a:spLocks noChangeArrowheads="1"/>
                </p:cNvSpPr>
                <p:nvPr/>
              </p:nvSpPr>
              <p:spPr bwMode="auto">
                <a:xfrm>
                  <a:off x="2132013" y="3313113"/>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2" name="Rectangle 296"/>
                <p:cNvSpPr>
                  <a:spLocks noChangeArrowheads="1"/>
                </p:cNvSpPr>
                <p:nvPr/>
              </p:nvSpPr>
              <p:spPr bwMode="auto">
                <a:xfrm>
                  <a:off x="1958976" y="3425826"/>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3" name="Rectangle 297"/>
                <p:cNvSpPr>
                  <a:spLocks noChangeArrowheads="1"/>
                </p:cNvSpPr>
                <p:nvPr/>
              </p:nvSpPr>
              <p:spPr bwMode="auto">
                <a:xfrm>
                  <a:off x="2047876" y="3425826"/>
                  <a:ext cx="36513"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4" name="Rectangle 298"/>
                <p:cNvSpPr>
                  <a:spLocks noChangeArrowheads="1"/>
                </p:cNvSpPr>
                <p:nvPr/>
              </p:nvSpPr>
              <p:spPr bwMode="auto">
                <a:xfrm>
                  <a:off x="2132013" y="3425826"/>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5" name="Rectangle 299"/>
                <p:cNvSpPr>
                  <a:spLocks noChangeArrowheads="1"/>
                </p:cNvSpPr>
                <p:nvPr/>
              </p:nvSpPr>
              <p:spPr bwMode="auto">
                <a:xfrm>
                  <a:off x="1958976" y="3529013"/>
                  <a:ext cx="41275"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6" name="Rectangle 300"/>
                <p:cNvSpPr>
                  <a:spLocks noChangeArrowheads="1"/>
                </p:cNvSpPr>
                <p:nvPr/>
              </p:nvSpPr>
              <p:spPr bwMode="auto">
                <a:xfrm>
                  <a:off x="2047876" y="3529013"/>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7" name="Rectangle 301"/>
                <p:cNvSpPr>
                  <a:spLocks noChangeArrowheads="1"/>
                </p:cNvSpPr>
                <p:nvPr/>
              </p:nvSpPr>
              <p:spPr bwMode="auto">
                <a:xfrm>
                  <a:off x="2132013" y="3529013"/>
                  <a:ext cx="39688"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8" name="Rectangle 302"/>
                <p:cNvSpPr>
                  <a:spLocks noChangeArrowheads="1"/>
                </p:cNvSpPr>
                <p:nvPr/>
              </p:nvSpPr>
              <p:spPr bwMode="auto">
                <a:xfrm>
                  <a:off x="1958976" y="3632201"/>
                  <a:ext cx="41275"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69" name="Rectangle 303"/>
                <p:cNvSpPr>
                  <a:spLocks noChangeArrowheads="1"/>
                </p:cNvSpPr>
                <p:nvPr/>
              </p:nvSpPr>
              <p:spPr bwMode="auto">
                <a:xfrm>
                  <a:off x="2047876" y="3632201"/>
                  <a:ext cx="36513" cy="746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0" name="Rectangle 304"/>
                <p:cNvSpPr>
                  <a:spLocks noChangeArrowheads="1"/>
                </p:cNvSpPr>
                <p:nvPr/>
              </p:nvSpPr>
              <p:spPr bwMode="auto">
                <a:xfrm>
                  <a:off x="2132013" y="3632201"/>
                  <a:ext cx="39688" cy="7461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1" name="Rectangle 305"/>
                <p:cNvSpPr>
                  <a:spLocks noChangeArrowheads="1"/>
                </p:cNvSpPr>
                <p:nvPr/>
              </p:nvSpPr>
              <p:spPr bwMode="auto">
                <a:xfrm>
                  <a:off x="1958976" y="3738563"/>
                  <a:ext cx="41275" cy="7143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2" name="Rectangle 306"/>
                <p:cNvSpPr>
                  <a:spLocks noChangeArrowheads="1"/>
                </p:cNvSpPr>
                <p:nvPr/>
              </p:nvSpPr>
              <p:spPr bwMode="auto">
                <a:xfrm>
                  <a:off x="2047876" y="3738563"/>
                  <a:ext cx="36513"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3" name="Rectangle 307"/>
                <p:cNvSpPr>
                  <a:spLocks noChangeArrowheads="1"/>
                </p:cNvSpPr>
                <p:nvPr/>
              </p:nvSpPr>
              <p:spPr bwMode="auto">
                <a:xfrm>
                  <a:off x="2132013" y="3738563"/>
                  <a:ext cx="39688" cy="714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4" name="Rectangle 308"/>
                <p:cNvSpPr>
                  <a:spLocks noChangeArrowheads="1"/>
                </p:cNvSpPr>
                <p:nvPr/>
              </p:nvSpPr>
              <p:spPr bwMode="auto">
                <a:xfrm>
                  <a:off x="1958976" y="3841751"/>
                  <a:ext cx="41275"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5" name="Rectangle 309"/>
                <p:cNvSpPr>
                  <a:spLocks noChangeArrowheads="1"/>
                </p:cNvSpPr>
                <p:nvPr/>
              </p:nvSpPr>
              <p:spPr bwMode="auto">
                <a:xfrm>
                  <a:off x="2047876" y="3841751"/>
                  <a:ext cx="36513"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6" name="Rectangle 310"/>
                <p:cNvSpPr>
                  <a:spLocks noChangeArrowheads="1"/>
                </p:cNvSpPr>
                <p:nvPr/>
              </p:nvSpPr>
              <p:spPr bwMode="auto">
                <a:xfrm>
                  <a:off x="2132013" y="3841751"/>
                  <a:ext cx="39688"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7" name="Rectangle 311"/>
                <p:cNvSpPr>
                  <a:spLocks noChangeArrowheads="1"/>
                </p:cNvSpPr>
                <p:nvPr/>
              </p:nvSpPr>
              <p:spPr bwMode="auto">
                <a:xfrm>
                  <a:off x="2422526" y="2486026"/>
                  <a:ext cx="127000" cy="76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378" name="Rectangle 312"/>
                <p:cNvSpPr>
                  <a:spLocks noChangeArrowheads="1"/>
                </p:cNvSpPr>
                <p:nvPr/>
              </p:nvSpPr>
              <p:spPr bwMode="auto">
                <a:xfrm>
                  <a:off x="2290763" y="2439988"/>
                  <a:ext cx="25400" cy="1222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29" name="Rectangle 363"/>
                <p:cNvSpPr>
                  <a:spLocks noChangeArrowheads="1"/>
                </p:cNvSpPr>
                <p:nvPr/>
              </p:nvSpPr>
              <p:spPr bwMode="auto">
                <a:xfrm>
                  <a:off x="2600326" y="3278188"/>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0" name="Rectangle 364"/>
                <p:cNvSpPr>
                  <a:spLocks noChangeArrowheads="1"/>
                </p:cNvSpPr>
                <p:nvPr/>
              </p:nvSpPr>
              <p:spPr bwMode="auto">
                <a:xfrm>
                  <a:off x="2600326" y="338137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1" name="Rectangle 365"/>
                <p:cNvSpPr>
                  <a:spLocks noChangeArrowheads="1"/>
                </p:cNvSpPr>
                <p:nvPr/>
              </p:nvSpPr>
              <p:spPr bwMode="auto">
                <a:xfrm>
                  <a:off x="2600326" y="3487738"/>
                  <a:ext cx="277813" cy="571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2" name="Rectangle 366"/>
                <p:cNvSpPr>
                  <a:spLocks noChangeArrowheads="1"/>
                </p:cNvSpPr>
                <p:nvPr/>
              </p:nvSpPr>
              <p:spPr bwMode="auto">
                <a:xfrm>
                  <a:off x="2600326" y="3590926"/>
                  <a:ext cx="277813" cy="6032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3" name="Rectangle 367"/>
                <p:cNvSpPr>
                  <a:spLocks noChangeArrowheads="1"/>
                </p:cNvSpPr>
                <p:nvPr/>
              </p:nvSpPr>
              <p:spPr bwMode="auto">
                <a:xfrm>
                  <a:off x="2600326" y="3695701"/>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4" name="Rectangle 368"/>
                <p:cNvSpPr>
                  <a:spLocks noChangeArrowheads="1"/>
                </p:cNvSpPr>
                <p:nvPr/>
              </p:nvSpPr>
              <p:spPr bwMode="auto">
                <a:xfrm>
                  <a:off x="2600326" y="3798888"/>
                  <a:ext cx="277813" cy="58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435" name="Rectangle 369"/>
                <p:cNvSpPr>
                  <a:spLocks noChangeArrowheads="1"/>
                </p:cNvSpPr>
                <p:nvPr/>
              </p:nvSpPr>
              <p:spPr bwMode="auto">
                <a:xfrm>
                  <a:off x="2600326" y="3905251"/>
                  <a:ext cx="277813" cy="555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sp>
            <p:nvSpPr>
              <p:cNvPr id="440" name="Freeform 373"/>
              <p:cNvSpPr>
                <a:spLocks/>
              </p:cNvSpPr>
              <p:nvPr/>
            </p:nvSpPr>
            <p:spPr bwMode="auto">
              <a:xfrm flipH="1">
                <a:off x="2543683" y="2431847"/>
                <a:ext cx="574830" cy="133756"/>
              </a:xfrm>
              <a:custGeom>
                <a:avLst/>
                <a:gdLst>
                  <a:gd name="T0" fmla="*/ 283 w 360"/>
                  <a:gd name="T1" fmla="*/ 77 h 152"/>
                  <a:gd name="T2" fmla="*/ 360 w 360"/>
                  <a:gd name="T3" fmla="*/ 0 h 152"/>
                  <a:gd name="T4" fmla="*/ 0 w 360"/>
                  <a:gd name="T5" fmla="*/ 0 h 152"/>
                  <a:gd name="T6" fmla="*/ 0 w 360"/>
                  <a:gd name="T7" fmla="*/ 152 h 152"/>
                  <a:gd name="T8" fmla="*/ 360 w 360"/>
                  <a:gd name="T9" fmla="*/ 152 h 152"/>
                  <a:gd name="T10" fmla="*/ 283 w 360"/>
                  <a:gd name="T11" fmla="*/ 77 h 152"/>
                </a:gdLst>
                <a:ahLst/>
                <a:cxnLst>
                  <a:cxn ang="0">
                    <a:pos x="T0" y="T1"/>
                  </a:cxn>
                  <a:cxn ang="0">
                    <a:pos x="T2" y="T3"/>
                  </a:cxn>
                  <a:cxn ang="0">
                    <a:pos x="T4" y="T5"/>
                  </a:cxn>
                  <a:cxn ang="0">
                    <a:pos x="T6" y="T7"/>
                  </a:cxn>
                  <a:cxn ang="0">
                    <a:pos x="T8" y="T9"/>
                  </a:cxn>
                  <a:cxn ang="0">
                    <a:pos x="T10" y="T11"/>
                  </a:cxn>
                </a:cxnLst>
                <a:rect l="0" t="0" r="r" b="b"/>
                <a:pathLst>
                  <a:path w="360" h="152">
                    <a:moveTo>
                      <a:pt x="283" y="77"/>
                    </a:moveTo>
                    <a:lnTo>
                      <a:pt x="360" y="0"/>
                    </a:lnTo>
                    <a:lnTo>
                      <a:pt x="0" y="0"/>
                    </a:lnTo>
                    <a:lnTo>
                      <a:pt x="0" y="152"/>
                    </a:lnTo>
                    <a:lnTo>
                      <a:pt x="360" y="152"/>
                    </a:lnTo>
                    <a:lnTo>
                      <a:pt x="283" y="77"/>
                    </a:lnTo>
                    <a:close/>
                  </a:path>
                </a:pathLst>
              </a:custGeom>
              <a:solidFill>
                <a:schemeClr val="accent1"/>
              </a:solidFill>
              <a:ln>
                <a:noFill/>
              </a:ln>
            </p:spPr>
            <p:txBody>
              <a:bodyPr vert="horz" wrap="square" lIns="0" tIns="0" rIns="0" bIns="0" numCol="1" anchor="ctr" anchorCtr="0" compatLnSpc="1">
                <a:prstTxWarp prst="textNoShape">
                  <a:avLst/>
                </a:prstTxWarp>
              </a:bodyPr>
              <a:lstStyle/>
              <a:p>
                <a:pPr algn="ctr" defTabSz="1218996" eaLnBrk="0" fontAlgn="base" hangingPunct="0">
                  <a:lnSpc>
                    <a:spcPct val="90000"/>
                  </a:lnSpc>
                  <a:spcBef>
                    <a:spcPct val="0"/>
                  </a:spcBef>
                  <a:spcAft>
                    <a:spcPct val="0"/>
                  </a:spcAft>
                  <a:defRPr/>
                </a:pPr>
                <a:r>
                  <a:rPr lang="en-US" sz="784" dirty="0">
                    <a:solidFill>
                      <a:prstClr val="black"/>
                    </a:solidFill>
                    <a:latin typeface="Arial" pitchFamily="34" charset="0"/>
                  </a:rPr>
                  <a:t>    </a:t>
                </a:r>
                <a:r>
                  <a:rPr lang="en-US" sz="784" dirty="0">
                    <a:gradFill>
                      <a:gsLst>
                        <a:gs pos="12500">
                          <a:prstClr val="white"/>
                        </a:gs>
                        <a:gs pos="52000">
                          <a:prstClr val="white"/>
                        </a:gs>
                      </a:gsLst>
                      <a:lin ang="5400000" scaled="0"/>
                    </a:gradFill>
                    <a:latin typeface="Segoe UI Semibold" panose="020B0702040204020203" pitchFamily="34" charset="0"/>
                    <a:cs typeface="Segoe UI Semibold" panose="020B0702040204020203" pitchFamily="34" charset="0"/>
                  </a:rPr>
                  <a:t>Contoso</a:t>
                </a:r>
              </a:p>
            </p:txBody>
          </p:sp>
        </p:grpSp>
      </p:grpSp>
      <p:sp>
        <p:nvSpPr>
          <p:cNvPr id="13" name="Title 5"/>
          <p:cNvSpPr>
            <a:spLocks noGrp="1"/>
          </p:cNvSpPr>
          <p:nvPr>
            <p:ph type="title"/>
          </p:nvPr>
        </p:nvSpPr>
        <p:spPr/>
        <p:txBody>
          <a:bodyPr/>
          <a:lstStyle/>
          <a:p>
            <a:r>
              <a:rPr lang="en-US" b="0" dirty="0" smtClean="0">
                <a:latin typeface="Segoe UI" panose="020B0502040204020203" pitchFamily="34" charset="0"/>
              </a:rPr>
              <a:t>Azure Resource Manager (ARM)</a:t>
            </a:r>
            <a:endParaRPr lang="en-US" b="0" dirty="0">
              <a:latin typeface="Segoe UI" panose="020B0502040204020203" pitchFamily="34" charset="0"/>
            </a:endParaRPr>
          </a:p>
        </p:txBody>
      </p:sp>
      <p:grpSp>
        <p:nvGrpSpPr>
          <p:cNvPr id="263" name="Group 262"/>
          <p:cNvGrpSpPr/>
          <p:nvPr/>
        </p:nvGrpSpPr>
        <p:grpSpPr>
          <a:xfrm>
            <a:off x="5289334" y="5669745"/>
            <a:ext cx="717038" cy="717030"/>
            <a:chOff x="5395278" y="5783263"/>
            <a:chExt cx="731520" cy="731512"/>
          </a:xfrm>
        </p:grpSpPr>
        <p:sp>
          <p:nvSpPr>
            <p:cNvPr id="52" name="Rectangle 51"/>
            <p:cNvSpPr/>
            <p:nvPr/>
          </p:nvSpPr>
          <p:spPr bwMode="auto">
            <a:xfrm>
              <a:off x="539527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5514593" y="5902476"/>
              <a:ext cx="492890" cy="493086"/>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nvGrpSpPr>
          <p:cNvPr id="262" name="Group 261"/>
          <p:cNvGrpSpPr/>
          <p:nvPr/>
        </p:nvGrpSpPr>
        <p:grpSpPr>
          <a:xfrm>
            <a:off x="6081067" y="5669745"/>
            <a:ext cx="717038" cy="717030"/>
            <a:chOff x="6203002" y="5783263"/>
            <a:chExt cx="731520" cy="731512"/>
          </a:xfrm>
        </p:grpSpPr>
        <p:sp>
          <p:nvSpPr>
            <p:cNvPr id="53" name="Rectangle 52"/>
            <p:cNvSpPr/>
            <p:nvPr/>
          </p:nvSpPr>
          <p:spPr bwMode="auto">
            <a:xfrm>
              <a:off x="6203002"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1" name="Group 260"/>
            <p:cNvGrpSpPr/>
            <p:nvPr/>
          </p:nvGrpSpPr>
          <p:grpSpPr>
            <a:xfrm>
              <a:off x="6284196" y="5913394"/>
              <a:ext cx="569133" cy="471250"/>
              <a:chOff x="6284196" y="5913394"/>
              <a:chExt cx="569133" cy="471250"/>
            </a:xfrm>
          </p:grpSpPr>
          <p:sp>
            <p:nvSpPr>
              <p:cNvPr id="256" name="Freeform 38"/>
              <p:cNvSpPr>
                <a:spLocks noEditPoints="1"/>
              </p:cNvSpPr>
              <p:nvPr/>
            </p:nvSpPr>
            <p:spPr bwMode="auto">
              <a:xfrm>
                <a:off x="6467649" y="5967288"/>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260" name="Freeform 42"/>
              <p:cNvSpPr>
                <a:spLocks noEditPoints="1"/>
              </p:cNvSpPr>
              <p:nvPr/>
            </p:nvSpPr>
            <p:spPr bwMode="auto">
              <a:xfrm>
                <a:off x="6284196" y="5913394"/>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497" name="Group 496"/>
          <p:cNvGrpSpPr/>
          <p:nvPr/>
        </p:nvGrpSpPr>
        <p:grpSpPr>
          <a:xfrm>
            <a:off x="6872801" y="5669745"/>
            <a:ext cx="717038" cy="717030"/>
            <a:chOff x="7010726" y="5783263"/>
            <a:chExt cx="731520" cy="731512"/>
          </a:xfrm>
        </p:grpSpPr>
        <p:sp>
          <p:nvSpPr>
            <p:cNvPr id="54" name="Rectangle 53"/>
            <p:cNvSpPr/>
            <p:nvPr/>
          </p:nvSpPr>
          <p:spPr bwMode="auto">
            <a:xfrm>
              <a:off x="7010726"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6" name="Freeform 495"/>
            <p:cNvSpPr/>
            <p:nvPr/>
          </p:nvSpPr>
          <p:spPr bwMode="auto">
            <a:xfrm>
              <a:off x="7126518" y="5899051"/>
              <a:ext cx="499937" cy="499937"/>
            </a:xfrm>
            <a:custGeom>
              <a:avLst/>
              <a:gdLst>
                <a:gd name="connsiteX0" fmla="*/ 3781393 w 4778452"/>
                <a:gd name="connsiteY0" fmla="*/ 3962665 h 4778452"/>
                <a:gd name="connsiteX1" fmla="*/ 3988598 w 4778452"/>
                <a:gd name="connsiteY1" fmla="*/ 4169870 h 4778452"/>
                <a:gd name="connsiteX2" fmla="*/ 3913401 w 4778452"/>
                <a:gd name="connsiteY2" fmla="*/ 4238213 h 4778452"/>
                <a:gd name="connsiteX3" fmla="*/ 2634219 w 4778452"/>
                <a:gd name="connsiteY3" fmla="*/ 4773006 h 4778452"/>
                <a:gd name="connsiteX4" fmla="*/ 2526385 w 4778452"/>
                <a:gd name="connsiteY4" fmla="*/ 4778452 h 4778452"/>
                <a:gd name="connsiteX5" fmla="*/ 2526385 w 4778452"/>
                <a:gd name="connsiteY5" fmla="*/ 4485420 h 4778452"/>
                <a:gd name="connsiteX6" fmla="*/ 2604258 w 4778452"/>
                <a:gd name="connsiteY6" fmla="*/ 4481487 h 4778452"/>
                <a:gd name="connsiteX7" fmla="*/ 3727006 w 4778452"/>
                <a:gd name="connsiteY7" fmla="*/ 4012095 h 4778452"/>
                <a:gd name="connsiteX8" fmla="*/ 997059 w 4778452"/>
                <a:gd name="connsiteY8" fmla="*/ 3962664 h 4778452"/>
                <a:gd name="connsiteX9" fmla="*/ 1051447 w 4778452"/>
                <a:gd name="connsiteY9" fmla="*/ 4012095 h 4778452"/>
                <a:gd name="connsiteX10" fmla="*/ 2174194 w 4778452"/>
                <a:gd name="connsiteY10" fmla="*/ 4481487 h 4778452"/>
                <a:gd name="connsiteX11" fmla="*/ 2252069 w 4778452"/>
                <a:gd name="connsiteY11" fmla="*/ 4485420 h 4778452"/>
                <a:gd name="connsiteX12" fmla="*/ 2252069 w 4778452"/>
                <a:gd name="connsiteY12" fmla="*/ 4778452 h 4778452"/>
                <a:gd name="connsiteX13" fmla="*/ 2144234 w 4778452"/>
                <a:gd name="connsiteY13" fmla="*/ 4773006 h 4778452"/>
                <a:gd name="connsiteX14" fmla="*/ 865051 w 4778452"/>
                <a:gd name="connsiteY14" fmla="*/ 4238213 h 4778452"/>
                <a:gd name="connsiteX15" fmla="*/ 789854 w 4778452"/>
                <a:gd name="connsiteY15" fmla="*/ 4169868 h 4778452"/>
                <a:gd name="connsiteX16" fmla="*/ 4778452 w 4778452"/>
                <a:gd name="connsiteY16" fmla="*/ 2526383 h 4778452"/>
                <a:gd name="connsiteX17" fmla="*/ 4773007 w 4778452"/>
                <a:gd name="connsiteY17" fmla="*/ 2634218 h 4778452"/>
                <a:gd name="connsiteX18" fmla="*/ 4238213 w 4778452"/>
                <a:gd name="connsiteY18" fmla="*/ 3913400 h 4778452"/>
                <a:gd name="connsiteX19" fmla="*/ 4181963 w 4778452"/>
                <a:gd name="connsiteY19" fmla="*/ 3975291 h 4778452"/>
                <a:gd name="connsiteX20" fmla="*/ 3974758 w 4778452"/>
                <a:gd name="connsiteY20" fmla="*/ 3768087 h 4778452"/>
                <a:gd name="connsiteX21" fmla="*/ 4012096 w 4778452"/>
                <a:gd name="connsiteY21" fmla="*/ 3727005 h 4778452"/>
                <a:gd name="connsiteX22" fmla="*/ 4481488 w 4778452"/>
                <a:gd name="connsiteY22" fmla="*/ 2604257 h 4778452"/>
                <a:gd name="connsiteX23" fmla="*/ 4485421 w 4778452"/>
                <a:gd name="connsiteY23" fmla="*/ 2526384 h 4778452"/>
                <a:gd name="connsiteX24" fmla="*/ 0 w 4778452"/>
                <a:gd name="connsiteY24" fmla="*/ 2526383 h 4778452"/>
                <a:gd name="connsiteX25" fmla="*/ 293032 w 4778452"/>
                <a:gd name="connsiteY25" fmla="*/ 2526383 h 4778452"/>
                <a:gd name="connsiteX26" fmla="*/ 296964 w 4778452"/>
                <a:gd name="connsiteY26" fmla="*/ 2604257 h 4778452"/>
                <a:gd name="connsiteX27" fmla="*/ 766357 w 4778452"/>
                <a:gd name="connsiteY27" fmla="*/ 3727005 h 4778452"/>
                <a:gd name="connsiteX28" fmla="*/ 803694 w 4778452"/>
                <a:gd name="connsiteY28" fmla="*/ 3768086 h 4778452"/>
                <a:gd name="connsiteX29" fmla="*/ 596489 w 4778452"/>
                <a:gd name="connsiteY29" fmla="*/ 3975291 h 4778452"/>
                <a:gd name="connsiteX30" fmla="*/ 540239 w 4778452"/>
                <a:gd name="connsiteY30" fmla="*/ 3913400 h 4778452"/>
                <a:gd name="connsiteX31" fmla="*/ 5445 w 4778452"/>
                <a:gd name="connsiteY31" fmla="*/ 2634218 h 4778452"/>
                <a:gd name="connsiteX32" fmla="*/ 3561714 w 4778452"/>
                <a:gd name="connsiteY32" fmla="*/ 1922631 h 4778452"/>
                <a:gd name="connsiteX33" fmla="*/ 4018914 w 4778452"/>
                <a:gd name="connsiteY33" fmla="*/ 2379831 h 4778452"/>
                <a:gd name="connsiteX34" fmla="*/ 3561714 w 4778452"/>
                <a:gd name="connsiteY34" fmla="*/ 2837031 h 4778452"/>
                <a:gd name="connsiteX35" fmla="*/ 3104514 w 4778452"/>
                <a:gd name="connsiteY35" fmla="*/ 2379831 h 4778452"/>
                <a:gd name="connsiteX36" fmla="*/ 3561714 w 4778452"/>
                <a:gd name="connsiteY36" fmla="*/ 1922631 h 4778452"/>
                <a:gd name="connsiteX37" fmla="*/ 2418727 w 4778452"/>
                <a:gd name="connsiteY37" fmla="*/ 1922631 h 4778452"/>
                <a:gd name="connsiteX38" fmla="*/ 2875927 w 4778452"/>
                <a:gd name="connsiteY38" fmla="*/ 2379831 h 4778452"/>
                <a:gd name="connsiteX39" fmla="*/ 2418727 w 4778452"/>
                <a:gd name="connsiteY39" fmla="*/ 2837031 h 4778452"/>
                <a:gd name="connsiteX40" fmla="*/ 1961527 w 4778452"/>
                <a:gd name="connsiteY40" fmla="*/ 2379831 h 4778452"/>
                <a:gd name="connsiteX41" fmla="*/ 2418727 w 4778452"/>
                <a:gd name="connsiteY41" fmla="*/ 1922631 h 4778452"/>
                <a:gd name="connsiteX42" fmla="*/ 1275739 w 4778452"/>
                <a:gd name="connsiteY42" fmla="*/ 1922631 h 4778452"/>
                <a:gd name="connsiteX43" fmla="*/ 1732939 w 4778452"/>
                <a:gd name="connsiteY43" fmla="*/ 2379831 h 4778452"/>
                <a:gd name="connsiteX44" fmla="*/ 1275739 w 4778452"/>
                <a:gd name="connsiteY44" fmla="*/ 2837031 h 4778452"/>
                <a:gd name="connsiteX45" fmla="*/ 818539 w 4778452"/>
                <a:gd name="connsiteY45" fmla="*/ 2379831 h 4778452"/>
                <a:gd name="connsiteX46" fmla="*/ 1275739 w 4778452"/>
                <a:gd name="connsiteY46" fmla="*/ 1922631 h 4778452"/>
                <a:gd name="connsiteX47" fmla="*/ 608582 w 4778452"/>
                <a:gd name="connsiteY47" fmla="*/ 789854 h 4778452"/>
                <a:gd name="connsiteX48" fmla="*/ 815787 w 4778452"/>
                <a:gd name="connsiteY48" fmla="*/ 997059 h 4778452"/>
                <a:gd name="connsiteX49" fmla="*/ 766357 w 4778452"/>
                <a:gd name="connsiteY49" fmla="*/ 1051446 h 4778452"/>
                <a:gd name="connsiteX50" fmla="*/ 296964 w 4778452"/>
                <a:gd name="connsiteY50" fmla="*/ 2174193 h 4778452"/>
                <a:gd name="connsiteX51" fmla="*/ 293032 w 4778452"/>
                <a:gd name="connsiteY51" fmla="*/ 2252067 h 4778452"/>
                <a:gd name="connsiteX52" fmla="*/ 0 w 4778452"/>
                <a:gd name="connsiteY52" fmla="*/ 2252067 h 4778452"/>
                <a:gd name="connsiteX53" fmla="*/ 5445 w 4778452"/>
                <a:gd name="connsiteY53" fmla="*/ 2144233 h 4778452"/>
                <a:gd name="connsiteX54" fmla="*/ 540239 w 4778452"/>
                <a:gd name="connsiteY54" fmla="*/ 865050 h 4778452"/>
                <a:gd name="connsiteX55" fmla="*/ 4169869 w 4778452"/>
                <a:gd name="connsiteY55" fmla="*/ 789853 h 4778452"/>
                <a:gd name="connsiteX56" fmla="*/ 4238213 w 4778452"/>
                <a:gd name="connsiteY56" fmla="*/ 865050 h 4778452"/>
                <a:gd name="connsiteX57" fmla="*/ 4773007 w 4778452"/>
                <a:gd name="connsiteY57" fmla="*/ 2144233 h 4778452"/>
                <a:gd name="connsiteX58" fmla="*/ 4778452 w 4778452"/>
                <a:gd name="connsiteY58" fmla="*/ 2252067 h 4778452"/>
                <a:gd name="connsiteX59" fmla="*/ 4485421 w 4778452"/>
                <a:gd name="connsiteY59" fmla="*/ 2252067 h 4778452"/>
                <a:gd name="connsiteX60" fmla="*/ 4481488 w 4778452"/>
                <a:gd name="connsiteY60" fmla="*/ 2174193 h 4778452"/>
                <a:gd name="connsiteX61" fmla="*/ 4012096 w 4778452"/>
                <a:gd name="connsiteY61" fmla="*/ 1051446 h 4778452"/>
                <a:gd name="connsiteX62" fmla="*/ 3962665 w 4778452"/>
                <a:gd name="connsiteY62" fmla="*/ 997058 h 4778452"/>
                <a:gd name="connsiteX63" fmla="*/ 2526385 w 4778452"/>
                <a:gd name="connsiteY63" fmla="*/ 0 h 4778452"/>
                <a:gd name="connsiteX64" fmla="*/ 2634219 w 4778452"/>
                <a:gd name="connsiteY64" fmla="*/ 5444 h 4778452"/>
                <a:gd name="connsiteX65" fmla="*/ 3913401 w 4778452"/>
                <a:gd name="connsiteY65" fmla="*/ 540238 h 4778452"/>
                <a:gd name="connsiteX66" fmla="*/ 3975292 w 4778452"/>
                <a:gd name="connsiteY66" fmla="*/ 596488 h 4778452"/>
                <a:gd name="connsiteX67" fmla="*/ 3768087 w 4778452"/>
                <a:gd name="connsiteY67" fmla="*/ 803693 h 4778452"/>
                <a:gd name="connsiteX68" fmla="*/ 3727006 w 4778452"/>
                <a:gd name="connsiteY68" fmla="*/ 766356 h 4778452"/>
                <a:gd name="connsiteX69" fmla="*/ 2604258 w 4778452"/>
                <a:gd name="connsiteY69" fmla="*/ 296963 h 4778452"/>
                <a:gd name="connsiteX70" fmla="*/ 2526385 w 4778452"/>
                <a:gd name="connsiteY70" fmla="*/ 293031 h 4778452"/>
                <a:gd name="connsiteX71" fmla="*/ 2252069 w 4778452"/>
                <a:gd name="connsiteY71" fmla="*/ 0 h 4778452"/>
                <a:gd name="connsiteX72" fmla="*/ 2252068 w 4778452"/>
                <a:gd name="connsiteY72" fmla="*/ 293031 h 4778452"/>
                <a:gd name="connsiteX73" fmla="*/ 2174194 w 4778452"/>
                <a:gd name="connsiteY73" fmla="*/ 296963 h 4778452"/>
                <a:gd name="connsiteX74" fmla="*/ 1051447 w 4778452"/>
                <a:gd name="connsiteY74" fmla="*/ 766356 h 4778452"/>
                <a:gd name="connsiteX75" fmla="*/ 1010365 w 4778452"/>
                <a:gd name="connsiteY75" fmla="*/ 803694 h 4778452"/>
                <a:gd name="connsiteX76" fmla="*/ 803160 w 4778452"/>
                <a:gd name="connsiteY76" fmla="*/ 596489 h 4778452"/>
                <a:gd name="connsiteX77" fmla="*/ 865051 w 4778452"/>
                <a:gd name="connsiteY77" fmla="*/ 540238 h 4778452"/>
                <a:gd name="connsiteX78" fmla="*/ 2144234 w 4778452"/>
                <a:gd name="connsiteY78" fmla="*/ 5444 h 477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78452" h="4778452">
                  <a:moveTo>
                    <a:pt x="3781393" y="3962665"/>
                  </a:moveTo>
                  <a:lnTo>
                    <a:pt x="3988598" y="4169870"/>
                  </a:lnTo>
                  <a:lnTo>
                    <a:pt x="3913401" y="4238213"/>
                  </a:lnTo>
                  <a:cubicBezTo>
                    <a:pt x="3558376" y="4531206"/>
                    <a:pt x="3117528" y="4723923"/>
                    <a:pt x="2634219" y="4773006"/>
                  </a:cubicBezTo>
                  <a:lnTo>
                    <a:pt x="2526385" y="4778452"/>
                  </a:lnTo>
                  <a:lnTo>
                    <a:pt x="2526385" y="4485420"/>
                  </a:lnTo>
                  <a:lnTo>
                    <a:pt x="2604258" y="4481487"/>
                  </a:lnTo>
                  <a:cubicBezTo>
                    <a:pt x="3028462" y="4438407"/>
                    <a:pt x="3415397" y="4269257"/>
                    <a:pt x="3727006" y="4012095"/>
                  </a:cubicBezTo>
                  <a:close/>
                  <a:moveTo>
                    <a:pt x="997059" y="3962664"/>
                  </a:moveTo>
                  <a:lnTo>
                    <a:pt x="1051447" y="4012095"/>
                  </a:lnTo>
                  <a:cubicBezTo>
                    <a:pt x="1363055" y="4269257"/>
                    <a:pt x="1749990" y="4438407"/>
                    <a:pt x="2174194" y="4481487"/>
                  </a:cubicBezTo>
                  <a:lnTo>
                    <a:pt x="2252069" y="4485420"/>
                  </a:lnTo>
                  <a:lnTo>
                    <a:pt x="2252069" y="4778452"/>
                  </a:lnTo>
                  <a:lnTo>
                    <a:pt x="2144234" y="4773006"/>
                  </a:lnTo>
                  <a:cubicBezTo>
                    <a:pt x="1660924" y="4723923"/>
                    <a:pt x="1220076" y="4531206"/>
                    <a:pt x="865051" y="4238213"/>
                  </a:cubicBezTo>
                  <a:lnTo>
                    <a:pt x="789854" y="4169868"/>
                  </a:lnTo>
                  <a:close/>
                  <a:moveTo>
                    <a:pt x="4778452" y="2526383"/>
                  </a:moveTo>
                  <a:lnTo>
                    <a:pt x="4773007" y="2634218"/>
                  </a:lnTo>
                  <a:cubicBezTo>
                    <a:pt x="4723924" y="3117527"/>
                    <a:pt x="4531207" y="3558375"/>
                    <a:pt x="4238213" y="3913400"/>
                  </a:cubicBezTo>
                  <a:lnTo>
                    <a:pt x="4181963" y="3975291"/>
                  </a:lnTo>
                  <a:lnTo>
                    <a:pt x="3974758" y="3768087"/>
                  </a:lnTo>
                  <a:lnTo>
                    <a:pt x="4012096" y="3727005"/>
                  </a:lnTo>
                  <a:cubicBezTo>
                    <a:pt x="4269258" y="3415396"/>
                    <a:pt x="4438408" y="3028461"/>
                    <a:pt x="4481488" y="2604257"/>
                  </a:cubicBezTo>
                  <a:lnTo>
                    <a:pt x="4485421" y="2526384"/>
                  </a:lnTo>
                  <a:close/>
                  <a:moveTo>
                    <a:pt x="0" y="2526383"/>
                  </a:moveTo>
                  <a:lnTo>
                    <a:pt x="293032" y="2526383"/>
                  </a:lnTo>
                  <a:lnTo>
                    <a:pt x="296964" y="2604257"/>
                  </a:lnTo>
                  <a:cubicBezTo>
                    <a:pt x="340045" y="3028461"/>
                    <a:pt x="509194" y="3415396"/>
                    <a:pt x="766357" y="3727005"/>
                  </a:cubicBezTo>
                  <a:lnTo>
                    <a:pt x="803694" y="3768086"/>
                  </a:lnTo>
                  <a:lnTo>
                    <a:pt x="596489" y="3975291"/>
                  </a:lnTo>
                  <a:lnTo>
                    <a:pt x="540239" y="3913400"/>
                  </a:lnTo>
                  <a:cubicBezTo>
                    <a:pt x="247246" y="3558375"/>
                    <a:pt x="54528" y="3117527"/>
                    <a:pt x="5445" y="2634218"/>
                  </a:cubicBezTo>
                  <a:close/>
                  <a:moveTo>
                    <a:pt x="3561714" y="1922631"/>
                  </a:moveTo>
                  <a:cubicBezTo>
                    <a:pt x="3814219" y="1922631"/>
                    <a:pt x="4018914" y="2127326"/>
                    <a:pt x="4018914" y="2379831"/>
                  </a:cubicBezTo>
                  <a:cubicBezTo>
                    <a:pt x="4018914" y="2632336"/>
                    <a:pt x="3814219" y="2837031"/>
                    <a:pt x="3561714" y="2837031"/>
                  </a:cubicBezTo>
                  <a:cubicBezTo>
                    <a:pt x="3309209" y="2837031"/>
                    <a:pt x="3104514" y="2632336"/>
                    <a:pt x="3104514" y="2379831"/>
                  </a:cubicBezTo>
                  <a:cubicBezTo>
                    <a:pt x="3104514" y="2127326"/>
                    <a:pt x="3309209" y="1922631"/>
                    <a:pt x="3561714" y="1922631"/>
                  </a:cubicBezTo>
                  <a:close/>
                  <a:moveTo>
                    <a:pt x="2418727" y="1922631"/>
                  </a:moveTo>
                  <a:cubicBezTo>
                    <a:pt x="2671232" y="1922631"/>
                    <a:pt x="2875927" y="2127326"/>
                    <a:pt x="2875927" y="2379831"/>
                  </a:cubicBezTo>
                  <a:cubicBezTo>
                    <a:pt x="2875927" y="2632336"/>
                    <a:pt x="2671232" y="2837031"/>
                    <a:pt x="2418727" y="2837031"/>
                  </a:cubicBezTo>
                  <a:cubicBezTo>
                    <a:pt x="2166222" y="2837031"/>
                    <a:pt x="1961527" y="2632336"/>
                    <a:pt x="1961527" y="2379831"/>
                  </a:cubicBezTo>
                  <a:cubicBezTo>
                    <a:pt x="1961527" y="2127326"/>
                    <a:pt x="2166222" y="1922631"/>
                    <a:pt x="2418727" y="1922631"/>
                  </a:cubicBezTo>
                  <a:close/>
                  <a:moveTo>
                    <a:pt x="1275739" y="1922631"/>
                  </a:moveTo>
                  <a:cubicBezTo>
                    <a:pt x="1528244" y="1922631"/>
                    <a:pt x="1732939" y="2127326"/>
                    <a:pt x="1732939" y="2379831"/>
                  </a:cubicBezTo>
                  <a:cubicBezTo>
                    <a:pt x="1732939" y="2632336"/>
                    <a:pt x="1528244" y="2837031"/>
                    <a:pt x="1275739" y="2837031"/>
                  </a:cubicBezTo>
                  <a:cubicBezTo>
                    <a:pt x="1023234" y="2837031"/>
                    <a:pt x="818539" y="2632336"/>
                    <a:pt x="818539" y="2379831"/>
                  </a:cubicBezTo>
                  <a:cubicBezTo>
                    <a:pt x="818539" y="2127326"/>
                    <a:pt x="1023234" y="1922631"/>
                    <a:pt x="1275739" y="1922631"/>
                  </a:cubicBezTo>
                  <a:close/>
                  <a:moveTo>
                    <a:pt x="608582" y="789854"/>
                  </a:moveTo>
                  <a:lnTo>
                    <a:pt x="815787" y="997059"/>
                  </a:lnTo>
                  <a:lnTo>
                    <a:pt x="766357" y="1051446"/>
                  </a:lnTo>
                  <a:cubicBezTo>
                    <a:pt x="509194" y="1363054"/>
                    <a:pt x="340045" y="1749989"/>
                    <a:pt x="296964" y="2174193"/>
                  </a:cubicBezTo>
                  <a:lnTo>
                    <a:pt x="293032" y="2252067"/>
                  </a:lnTo>
                  <a:lnTo>
                    <a:pt x="0" y="2252067"/>
                  </a:lnTo>
                  <a:lnTo>
                    <a:pt x="5445" y="2144233"/>
                  </a:lnTo>
                  <a:cubicBezTo>
                    <a:pt x="54528" y="1660923"/>
                    <a:pt x="247246" y="1220076"/>
                    <a:pt x="540239" y="865050"/>
                  </a:cubicBezTo>
                  <a:close/>
                  <a:moveTo>
                    <a:pt x="4169869" y="789853"/>
                  </a:moveTo>
                  <a:lnTo>
                    <a:pt x="4238213" y="865050"/>
                  </a:lnTo>
                  <a:cubicBezTo>
                    <a:pt x="4531207" y="1220076"/>
                    <a:pt x="4723924" y="1660923"/>
                    <a:pt x="4773007" y="2144233"/>
                  </a:cubicBezTo>
                  <a:lnTo>
                    <a:pt x="4778452" y="2252067"/>
                  </a:lnTo>
                  <a:lnTo>
                    <a:pt x="4485421" y="2252067"/>
                  </a:lnTo>
                  <a:lnTo>
                    <a:pt x="4481488" y="2174193"/>
                  </a:lnTo>
                  <a:cubicBezTo>
                    <a:pt x="4438408" y="1749989"/>
                    <a:pt x="4269258" y="1363054"/>
                    <a:pt x="4012096" y="1051446"/>
                  </a:cubicBezTo>
                  <a:lnTo>
                    <a:pt x="3962665" y="997058"/>
                  </a:lnTo>
                  <a:close/>
                  <a:moveTo>
                    <a:pt x="2526385" y="0"/>
                  </a:moveTo>
                  <a:lnTo>
                    <a:pt x="2634219" y="5444"/>
                  </a:lnTo>
                  <a:cubicBezTo>
                    <a:pt x="3117528" y="54527"/>
                    <a:pt x="3558376" y="247245"/>
                    <a:pt x="3913401" y="540238"/>
                  </a:cubicBezTo>
                  <a:lnTo>
                    <a:pt x="3975292" y="596488"/>
                  </a:lnTo>
                  <a:lnTo>
                    <a:pt x="3768087" y="803693"/>
                  </a:lnTo>
                  <a:lnTo>
                    <a:pt x="3727006" y="766356"/>
                  </a:lnTo>
                  <a:cubicBezTo>
                    <a:pt x="3415397" y="509194"/>
                    <a:pt x="3028462" y="340044"/>
                    <a:pt x="2604258" y="296963"/>
                  </a:cubicBezTo>
                  <a:lnTo>
                    <a:pt x="2526385" y="293031"/>
                  </a:lnTo>
                  <a:close/>
                  <a:moveTo>
                    <a:pt x="2252069" y="0"/>
                  </a:moveTo>
                  <a:lnTo>
                    <a:pt x="2252068" y="293031"/>
                  </a:lnTo>
                  <a:lnTo>
                    <a:pt x="2174194" y="296963"/>
                  </a:lnTo>
                  <a:cubicBezTo>
                    <a:pt x="1749990" y="340044"/>
                    <a:pt x="1363055" y="509194"/>
                    <a:pt x="1051447" y="766356"/>
                  </a:cubicBezTo>
                  <a:lnTo>
                    <a:pt x="1010365" y="803694"/>
                  </a:lnTo>
                  <a:lnTo>
                    <a:pt x="803160" y="596489"/>
                  </a:lnTo>
                  <a:lnTo>
                    <a:pt x="865051" y="540238"/>
                  </a:lnTo>
                  <a:cubicBezTo>
                    <a:pt x="1220076" y="247245"/>
                    <a:pt x="1660924" y="54527"/>
                    <a:pt x="2144234" y="544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7664535" y="5669745"/>
            <a:ext cx="717038" cy="717030"/>
            <a:chOff x="7818450" y="5783263"/>
            <a:chExt cx="731520" cy="731512"/>
          </a:xfrm>
        </p:grpSpPr>
        <p:sp>
          <p:nvSpPr>
            <p:cNvPr id="55" name="Rectangle 54"/>
            <p:cNvSpPr/>
            <p:nvPr/>
          </p:nvSpPr>
          <p:spPr bwMode="auto">
            <a:xfrm>
              <a:off x="781845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7880749" y="5896591"/>
              <a:ext cx="606922" cy="504856"/>
              <a:chOff x="4071938" y="-3111500"/>
              <a:chExt cx="1935162" cy="1609725"/>
            </a:xfrm>
          </p:grpSpPr>
          <p:sp>
            <p:nvSpPr>
              <p:cNvPr id="511" name="AutoShape 55"/>
              <p:cNvSpPr>
                <a:spLocks noChangeAspect="1" noChangeArrowheads="1" noTextEdit="1"/>
              </p:cNvSpPr>
              <p:nvPr/>
            </p:nvSpPr>
            <p:spPr bwMode="auto">
              <a:xfrm>
                <a:off x="4071938" y="-3111500"/>
                <a:ext cx="193516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4" name="Freeform 57"/>
              <p:cNvSpPr>
                <a:spLocks noEditPoints="1"/>
              </p:cNvSpPr>
              <p:nvPr/>
            </p:nvSpPr>
            <p:spPr bwMode="auto">
              <a:xfrm>
                <a:off x="4075113" y="-3108325"/>
                <a:ext cx="1931987" cy="1603375"/>
              </a:xfrm>
              <a:custGeom>
                <a:avLst/>
                <a:gdLst>
                  <a:gd name="T0" fmla="*/ 477 w 512"/>
                  <a:gd name="T1" fmla="*/ 32 h 424"/>
                  <a:gd name="T2" fmla="*/ 416 w 512"/>
                  <a:gd name="T3" fmla="*/ 32 h 424"/>
                  <a:gd name="T4" fmla="*/ 416 w 512"/>
                  <a:gd name="T5" fmla="*/ 12 h 424"/>
                  <a:gd name="T6" fmla="*/ 404 w 512"/>
                  <a:gd name="T7" fmla="*/ 0 h 424"/>
                  <a:gd name="T8" fmla="*/ 396 w 512"/>
                  <a:gd name="T9" fmla="*/ 0 h 424"/>
                  <a:gd name="T10" fmla="*/ 384 w 512"/>
                  <a:gd name="T11" fmla="*/ 12 h 424"/>
                  <a:gd name="T12" fmla="*/ 384 w 512"/>
                  <a:gd name="T13" fmla="*/ 32 h 424"/>
                  <a:gd name="T14" fmla="*/ 128 w 512"/>
                  <a:gd name="T15" fmla="*/ 32 h 424"/>
                  <a:gd name="T16" fmla="*/ 128 w 512"/>
                  <a:gd name="T17" fmla="*/ 12 h 424"/>
                  <a:gd name="T18" fmla="*/ 116 w 512"/>
                  <a:gd name="T19" fmla="*/ 0 h 424"/>
                  <a:gd name="T20" fmla="*/ 108 w 512"/>
                  <a:gd name="T21" fmla="*/ 0 h 424"/>
                  <a:gd name="T22" fmla="*/ 96 w 512"/>
                  <a:gd name="T23" fmla="*/ 12 h 424"/>
                  <a:gd name="T24" fmla="*/ 96 w 512"/>
                  <a:gd name="T25" fmla="*/ 32 h 424"/>
                  <a:gd name="T26" fmla="*/ 35 w 512"/>
                  <a:gd name="T27" fmla="*/ 32 h 424"/>
                  <a:gd name="T28" fmla="*/ 0 w 512"/>
                  <a:gd name="T29" fmla="*/ 67 h 424"/>
                  <a:gd name="T30" fmla="*/ 0 w 512"/>
                  <a:gd name="T31" fmla="*/ 389 h 424"/>
                  <a:gd name="T32" fmla="*/ 35 w 512"/>
                  <a:gd name="T33" fmla="*/ 424 h 424"/>
                  <a:gd name="T34" fmla="*/ 477 w 512"/>
                  <a:gd name="T35" fmla="*/ 424 h 424"/>
                  <a:gd name="T36" fmla="*/ 512 w 512"/>
                  <a:gd name="T37" fmla="*/ 389 h 424"/>
                  <a:gd name="T38" fmla="*/ 512 w 512"/>
                  <a:gd name="T39" fmla="*/ 67 h 424"/>
                  <a:gd name="T40" fmla="*/ 477 w 512"/>
                  <a:gd name="T41" fmla="*/ 32 h 424"/>
                  <a:gd name="T42" fmla="*/ 480 w 512"/>
                  <a:gd name="T43" fmla="*/ 375 h 424"/>
                  <a:gd name="T44" fmla="*/ 463 w 512"/>
                  <a:gd name="T45" fmla="*/ 392 h 424"/>
                  <a:gd name="T46" fmla="*/ 49 w 512"/>
                  <a:gd name="T47" fmla="*/ 392 h 424"/>
                  <a:gd name="T48" fmla="*/ 32 w 512"/>
                  <a:gd name="T49" fmla="*/ 375 h 424"/>
                  <a:gd name="T50" fmla="*/ 32 w 512"/>
                  <a:gd name="T51" fmla="*/ 136 h 424"/>
                  <a:gd name="T52" fmla="*/ 480 w 512"/>
                  <a:gd name="T53" fmla="*/ 136 h 424"/>
                  <a:gd name="T54" fmla="*/ 480 w 512"/>
                  <a:gd name="T55" fmla="*/ 37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24">
                    <a:moveTo>
                      <a:pt x="477" y="32"/>
                    </a:moveTo>
                    <a:cubicBezTo>
                      <a:pt x="416" y="32"/>
                      <a:pt x="416" y="32"/>
                      <a:pt x="416" y="32"/>
                    </a:cubicBezTo>
                    <a:cubicBezTo>
                      <a:pt x="416" y="12"/>
                      <a:pt x="416" y="12"/>
                      <a:pt x="416" y="12"/>
                    </a:cubicBezTo>
                    <a:cubicBezTo>
                      <a:pt x="416" y="5"/>
                      <a:pt x="411" y="0"/>
                      <a:pt x="404" y="0"/>
                    </a:cubicBezTo>
                    <a:cubicBezTo>
                      <a:pt x="396" y="0"/>
                      <a:pt x="396" y="0"/>
                      <a:pt x="396" y="0"/>
                    </a:cubicBezTo>
                    <a:cubicBezTo>
                      <a:pt x="389" y="0"/>
                      <a:pt x="384" y="5"/>
                      <a:pt x="384" y="12"/>
                    </a:cubicBezTo>
                    <a:cubicBezTo>
                      <a:pt x="384" y="32"/>
                      <a:pt x="384" y="32"/>
                      <a:pt x="384" y="32"/>
                    </a:cubicBezTo>
                    <a:cubicBezTo>
                      <a:pt x="128" y="32"/>
                      <a:pt x="128" y="32"/>
                      <a:pt x="128" y="32"/>
                    </a:cubicBezTo>
                    <a:cubicBezTo>
                      <a:pt x="128" y="12"/>
                      <a:pt x="128" y="12"/>
                      <a:pt x="128" y="12"/>
                    </a:cubicBezTo>
                    <a:cubicBezTo>
                      <a:pt x="128" y="5"/>
                      <a:pt x="123" y="0"/>
                      <a:pt x="116" y="0"/>
                    </a:cubicBezTo>
                    <a:cubicBezTo>
                      <a:pt x="108" y="0"/>
                      <a:pt x="108" y="0"/>
                      <a:pt x="108" y="0"/>
                    </a:cubicBezTo>
                    <a:cubicBezTo>
                      <a:pt x="101" y="0"/>
                      <a:pt x="96" y="5"/>
                      <a:pt x="96" y="12"/>
                    </a:cubicBezTo>
                    <a:cubicBezTo>
                      <a:pt x="96" y="32"/>
                      <a:pt x="96" y="32"/>
                      <a:pt x="96" y="32"/>
                    </a:cubicBezTo>
                    <a:cubicBezTo>
                      <a:pt x="35" y="32"/>
                      <a:pt x="35" y="32"/>
                      <a:pt x="35" y="32"/>
                    </a:cubicBezTo>
                    <a:cubicBezTo>
                      <a:pt x="16" y="32"/>
                      <a:pt x="0" y="47"/>
                      <a:pt x="0" y="67"/>
                    </a:cubicBezTo>
                    <a:cubicBezTo>
                      <a:pt x="0" y="389"/>
                      <a:pt x="0" y="389"/>
                      <a:pt x="0" y="389"/>
                    </a:cubicBezTo>
                    <a:cubicBezTo>
                      <a:pt x="0" y="408"/>
                      <a:pt x="16" y="424"/>
                      <a:pt x="35" y="424"/>
                    </a:cubicBezTo>
                    <a:cubicBezTo>
                      <a:pt x="477" y="424"/>
                      <a:pt x="477" y="424"/>
                      <a:pt x="477" y="424"/>
                    </a:cubicBezTo>
                    <a:cubicBezTo>
                      <a:pt x="496" y="424"/>
                      <a:pt x="512" y="408"/>
                      <a:pt x="512" y="389"/>
                    </a:cubicBezTo>
                    <a:cubicBezTo>
                      <a:pt x="512" y="67"/>
                      <a:pt x="512" y="67"/>
                      <a:pt x="512" y="67"/>
                    </a:cubicBezTo>
                    <a:cubicBezTo>
                      <a:pt x="512" y="47"/>
                      <a:pt x="496" y="32"/>
                      <a:pt x="477" y="32"/>
                    </a:cubicBezTo>
                    <a:close/>
                    <a:moveTo>
                      <a:pt x="480" y="375"/>
                    </a:moveTo>
                    <a:cubicBezTo>
                      <a:pt x="480" y="385"/>
                      <a:pt x="473" y="392"/>
                      <a:pt x="463" y="392"/>
                    </a:cubicBezTo>
                    <a:cubicBezTo>
                      <a:pt x="49" y="392"/>
                      <a:pt x="49" y="392"/>
                      <a:pt x="49" y="392"/>
                    </a:cubicBezTo>
                    <a:cubicBezTo>
                      <a:pt x="39" y="392"/>
                      <a:pt x="32" y="385"/>
                      <a:pt x="32" y="375"/>
                    </a:cubicBezTo>
                    <a:cubicBezTo>
                      <a:pt x="32" y="136"/>
                      <a:pt x="32" y="136"/>
                      <a:pt x="32" y="136"/>
                    </a:cubicBezTo>
                    <a:cubicBezTo>
                      <a:pt x="480" y="136"/>
                      <a:pt x="480" y="136"/>
                      <a:pt x="480" y="136"/>
                    </a:cubicBezTo>
                    <a:cubicBezTo>
                      <a:pt x="480" y="375"/>
                      <a:pt x="480" y="375"/>
                      <a:pt x="480" y="37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5" name="Freeform 58"/>
              <p:cNvSpPr>
                <a:spLocks/>
              </p:cNvSpPr>
              <p:nvPr/>
            </p:nvSpPr>
            <p:spPr bwMode="auto">
              <a:xfrm>
                <a:off x="47402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6" name="Freeform 59"/>
              <p:cNvSpPr>
                <a:spLocks/>
              </p:cNvSpPr>
              <p:nvPr/>
            </p:nvSpPr>
            <p:spPr bwMode="auto">
              <a:xfrm>
                <a:off x="510222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67" name="Freeform 60"/>
              <p:cNvSpPr>
                <a:spLocks/>
              </p:cNvSpPr>
              <p:nvPr/>
            </p:nvSpPr>
            <p:spPr bwMode="auto">
              <a:xfrm>
                <a:off x="5464175" y="-2473325"/>
                <a:ext cx="241300" cy="182563"/>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0" name="Freeform 61"/>
              <p:cNvSpPr>
                <a:spLocks/>
              </p:cNvSpPr>
              <p:nvPr/>
            </p:nvSpPr>
            <p:spPr bwMode="auto">
              <a:xfrm>
                <a:off x="4376738" y="-2200275"/>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accent5">
                  <a:lumMod val="25000"/>
                  <a:lumOff val="75000"/>
                </a:schemeClr>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1" name="Freeform 62"/>
              <p:cNvSpPr>
                <a:spLocks/>
              </p:cNvSpPr>
              <p:nvPr/>
            </p:nvSpPr>
            <p:spPr bwMode="auto">
              <a:xfrm>
                <a:off x="47402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2" name="Freeform 63"/>
              <p:cNvSpPr>
                <a:spLocks/>
              </p:cNvSpPr>
              <p:nvPr/>
            </p:nvSpPr>
            <p:spPr bwMode="auto">
              <a:xfrm>
                <a:off x="510222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3" name="Freeform 64"/>
              <p:cNvSpPr>
                <a:spLocks/>
              </p:cNvSpPr>
              <p:nvPr/>
            </p:nvSpPr>
            <p:spPr bwMode="auto">
              <a:xfrm>
                <a:off x="5464175" y="-2200275"/>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4" name="Freeform 65"/>
              <p:cNvSpPr>
                <a:spLocks/>
              </p:cNvSpPr>
              <p:nvPr/>
            </p:nvSpPr>
            <p:spPr bwMode="auto">
              <a:xfrm>
                <a:off x="4376738" y="-1928813"/>
                <a:ext cx="242887"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5" name="Freeform 66"/>
              <p:cNvSpPr>
                <a:spLocks/>
              </p:cNvSpPr>
              <p:nvPr/>
            </p:nvSpPr>
            <p:spPr bwMode="auto">
              <a:xfrm>
                <a:off x="474027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76" name="Freeform 67"/>
              <p:cNvSpPr>
                <a:spLocks/>
              </p:cNvSpPr>
              <p:nvPr/>
            </p:nvSpPr>
            <p:spPr bwMode="auto">
              <a:xfrm>
                <a:off x="5102225" y="-1928813"/>
                <a:ext cx="241300" cy="180975"/>
              </a:xfrm>
              <a:custGeom>
                <a:avLst/>
                <a:gdLst>
                  <a:gd name="T0" fmla="*/ 0 w 64"/>
                  <a:gd name="T1" fmla="*/ 16 h 48"/>
                  <a:gd name="T2" fmla="*/ 16 w 64"/>
                  <a:gd name="T3" fmla="*/ 0 h 48"/>
                  <a:gd name="T4" fmla="*/ 48 w 64"/>
                  <a:gd name="T5" fmla="*/ 0 h 48"/>
                  <a:gd name="T6" fmla="*/ 64 w 64"/>
                  <a:gd name="T7" fmla="*/ 16 h 48"/>
                  <a:gd name="T8" fmla="*/ 64 w 64"/>
                  <a:gd name="T9" fmla="*/ 32 h 48"/>
                  <a:gd name="T10" fmla="*/ 48 w 64"/>
                  <a:gd name="T11" fmla="*/ 48 h 48"/>
                  <a:gd name="T12" fmla="*/ 16 w 64"/>
                  <a:gd name="T13" fmla="*/ 48 h 48"/>
                  <a:gd name="T14" fmla="*/ 0 w 64"/>
                  <a:gd name="T15" fmla="*/ 32 h 48"/>
                  <a:gd name="T16" fmla="*/ 0 w 64"/>
                  <a:gd name="T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48">
                    <a:moveTo>
                      <a:pt x="0" y="16"/>
                    </a:moveTo>
                    <a:cubicBezTo>
                      <a:pt x="0" y="7"/>
                      <a:pt x="7" y="0"/>
                      <a:pt x="16" y="0"/>
                    </a:cubicBezTo>
                    <a:cubicBezTo>
                      <a:pt x="48" y="0"/>
                      <a:pt x="48" y="0"/>
                      <a:pt x="48" y="0"/>
                    </a:cubicBezTo>
                    <a:cubicBezTo>
                      <a:pt x="57" y="0"/>
                      <a:pt x="64" y="7"/>
                      <a:pt x="64" y="16"/>
                    </a:cubicBezTo>
                    <a:cubicBezTo>
                      <a:pt x="64" y="32"/>
                      <a:pt x="64" y="32"/>
                      <a:pt x="64" y="32"/>
                    </a:cubicBezTo>
                    <a:cubicBezTo>
                      <a:pt x="64" y="41"/>
                      <a:pt x="57" y="48"/>
                      <a:pt x="48" y="48"/>
                    </a:cubicBezTo>
                    <a:cubicBezTo>
                      <a:pt x="16" y="48"/>
                      <a:pt x="16" y="48"/>
                      <a:pt x="16" y="48"/>
                    </a:cubicBezTo>
                    <a:cubicBezTo>
                      <a:pt x="7" y="48"/>
                      <a:pt x="0" y="41"/>
                      <a:pt x="0" y="32"/>
                    </a:cubicBezTo>
                    <a:lnTo>
                      <a:pt x="0" y="16"/>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9" name="Group 118"/>
          <p:cNvGrpSpPr/>
          <p:nvPr/>
        </p:nvGrpSpPr>
        <p:grpSpPr>
          <a:xfrm>
            <a:off x="9248002" y="5669745"/>
            <a:ext cx="717038" cy="717030"/>
            <a:chOff x="9433898" y="5783263"/>
            <a:chExt cx="731520" cy="731512"/>
          </a:xfrm>
        </p:grpSpPr>
        <p:sp>
          <p:nvSpPr>
            <p:cNvPr id="57" name="Rectangle 56"/>
            <p:cNvSpPr/>
            <p:nvPr/>
          </p:nvSpPr>
          <p:spPr bwMode="auto">
            <a:xfrm>
              <a:off x="9433898"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2" name="Freeform 30"/>
            <p:cNvSpPr>
              <a:spLocks noEditPoints="1"/>
            </p:cNvSpPr>
            <p:nvPr/>
          </p:nvSpPr>
          <p:spPr bwMode="auto">
            <a:xfrm>
              <a:off x="9585300" y="5905160"/>
              <a:ext cx="439346" cy="48579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eaLnBrk="0" fontAlgn="base" hangingPunct="0">
                <a:lnSpc>
                  <a:spcPct val="90000"/>
                </a:lnSpc>
                <a:spcBef>
                  <a:spcPct val="0"/>
                </a:spcBef>
                <a:spcAft>
                  <a:spcPct val="0"/>
                </a:spcAft>
                <a:defRPr/>
              </a:pPr>
              <a:r>
                <a:rPr lang="en-US" sz="1371" dirty="0">
                  <a:gradFill>
                    <a:gsLst>
                      <a:gs pos="10000">
                        <a:srgbClr val="4F81BD"/>
                      </a:gs>
                      <a:gs pos="50000">
                        <a:srgbClr val="4F81BD"/>
                      </a:gs>
                    </a:gsLst>
                    <a:lin ang="5400000" scaled="1"/>
                  </a:gradFill>
                  <a:latin typeface="Segoe UI Semibold" panose="020B0702040204020203" pitchFamily="34" charset="0"/>
                  <a:cs typeface="Segoe UI Semibold" panose="020B0702040204020203" pitchFamily="34" charset="0"/>
                </a:rPr>
                <a:t>DB</a:t>
              </a:r>
            </a:p>
          </p:txBody>
        </p:sp>
      </p:grpSp>
      <p:grpSp>
        <p:nvGrpSpPr>
          <p:cNvPr id="115" name="Group 114"/>
          <p:cNvGrpSpPr/>
          <p:nvPr/>
        </p:nvGrpSpPr>
        <p:grpSpPr>
          <a:xfrm>
            <a:off x="8456268" y="5669745"/>
            <a:ext cx="717038" cy="717030"/>
            <a:chOff x="8626174" y="5783263"/>
            <a:chExt cx="731520" cy="731512"/>
          </a:xfrm>
        </p:grpSpPr>
        <p:sp>
          <p:nvSpPr>
            <p:cNvPr id="56" name="Rectangle 55"/>
            <p:cNvSpPr/>
            <p:nvPr/>
          </p:nvSpPr>
          <p:spPr bwMode="auto">
            <a:xfrm>
              <a:off x="8626174"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4" name="Group 113"/>
            <p:cNvGrpSpPr/>
            <p:nvPr/>
          </p:nvGrpSpPr>
          <p:grpSpPr>
            <a:xfrm>
              <a:off x="8784749" y="5904931"/>
              <a:ext cx="414370" cy="488177"/>
              <a:chOff x="-563563" y="-3111500"/>
              <a:chExt cx="6515101" cy="7675563"/>
            </a:xfrm>
          </p:grpSpPr>
          <p:sp>
            <p:nvSpPr>
              <p:cNvPr id="108" name="Freeform 72"/>
              <p:cNvSpPr>
                <a:spLocks/>
              </p:cNvSpPr>
              <p:nvPr/>
            </p:nvSpPr>
            <p:spPr bwMode="auto">
              <a:xfrm>
                <a:off x="-563563" y="-3111500"/>
                <a:ext cx="2722563" cy="5940425"/>
              </a:xfrm>
              <a:custGeom>
                <a:avLst/>
                <a:gdLst>
                  <a:gd name="T0" fmla="*/ 724 w 725"/>
                  <a:gd name="T1" fmla="*/ 503 h 1582"/>
                  <a:gd name="T2" fmla="*/ 506 w 725"/>
                  <a:gd name="T3" fmla="*/ 503 h 1582"/>
                  <a:gd name="T4" fmla="*/ 506 w 725"/>
                  <a:gd name="T5" fmla="*/ 218 h 1582"/>
                  <a:gd name="T6" fmla="*/ 222 w 725"/>
                  <a:gd name="T7" fmla="*/ 218 h 1582"/>
                  <a:gd name="T8" fmla="*/ 222 w 725"/>
                  <a:gd name="T9" fmla="*/ 1364 h 1582"/>
                  <a:gd name="T10" fmla="*/ 436 w 725"/>
                  <a:gd name="T11" fmla="*/ 1364 h 1582"/>
                  <a:gd name="T12" fmla="*/ 436 w 725"/>
                  <a:gd name="T13" fmla="*/ 1580 h 1582"/>
                  <a:gd name="T14" fmla="*/ 415 w 725"/>
                  <a:gd name="T15" fmla="*/ 1580 h 1582"/>
                  <a:gd name="T16" fmla="*/ 111 w 725"/>
                  <a:gd name="T17" fmla="*/ 1581 h 1582"/>
                  <a:gd name="T18" fmla="*/ 32 w 725"/>
                  <a:gd name="T19" fmla="*/ 1549 h 1582"/>
                  <a:gd name="T20" fmla="*/ 0 w 725"/>
                  <a:gd name="T21" fmla="*/ 1477 h 1582"/>
                  <a:gd name="T22" fmla="*/ 1 w 725"/>
                  <a:gd name="T23" fmla="*/ 1025 h 1582"/>
                  <a:gd name="T24" fmla="*/ 6 w 725"/>
                  <a:gd name="T25" fmla="*/ 82 h 1582"/>
                  <a:gd name="T26" fmla="*/ 22 w 725"/>
                  <a:gd name="T27" fmla="*/ 21 h 1582"/>
                  <a:gd name="T28" fmla="*/ 59 w 725"/>
                  <a:gd name="T29" fmla="*/ 1 h 1582"/>
                  <a:gd name="T30" fmla="*/ 678 w 725"/>
                  <a:gd name="T31" fmla="*/ 0 h 1582"/>
                  <a:gd name="T32" fmla="*/ 717 w 725"/>
                  <a:gd name="T33" fmla="*/ 30 h 1582"/>
                  <a:gd name="T34" fmla="*/ 725 w 725"/>
                  <a:gd name="T35" fmla="*/ 66 h 1582"/>
                  <a:gd name="T36" fmla="*/ 725 w 725"/>
                  <a:gd name="T37" fmla="*/ 495 h 1582"/>
                  <a:gd name="T38" fmla="*/ 724 w 725"/>
                  <a:gd name="T39" fmla="*/ 503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5" h="1582">
                    <a:moveTo>
                      <a:pt x="724" y="503"/>
                    </a:moveTo>
                    <a:cubicBezTo>
                      <a:pt x="651" y="503"/>
                      <a:pt x="579" y="503"/>
                      <a:pt x="506" y="503"/>
                    </a:cubicBezTo>
                    <a:cubicBezTo>
                      <a:pt x="506" y="408"/>
                      <a:pt x="506" y="314"/>
                      <a:pt x="506" y="218"/>
                    </a:cubicBezTo>
                    <a:cubicBezTo>
                      <a:pt x="411" y="218"/>
                      <a:pt x="317" y="218"/>
                      <a:pt x="222" y="218"/>
                    </a:cubicBezTo>
                    <a:cubicBezTo>
                      <a:pt x="222" y="599"/>
                      <a:pt x="222" y="980"/>
                      <a:pt x="222" y="1364"/>
                    </a:cubicBezTo>
                    <a:cubicBezTo>
                      <a:pt x="293" y="1364"/>
                      <a:pt x="364" y="1364"/>
                      <a:pt x="436" y="1364"/>
                    </a:cubicBezTo>
                    <a:cubicBezTo>
                      <a:pt x="436" y="1436"/>
                      <a:pt x="436" y="1506"/>
                      <a:pt x="436" y="1580"/>
                    </a:cubicBezTo>
                    <a:cubicBezTo>
                      <a:pt x="429" y="1580"/>
                      <a:pt x="422" y="1580"/>
                      <a:pt x="415" y="1580"/>
                    </a:cubicBezTo>
                    <a:cubicBezTo>
                      <a:pt x="314" y="1580"/>
                      <a:pt x="212" y="1578"/>
                      <a:pt x="111" y="1581"/>
                    </a:cubicBezTo>
                    <a:cubicBezTo>
                      <a:pt x="78" y="1582"/>
                      <a:pt x="55" y="1569"/>
                      <a:pt x="32" y="1549"/>
                    </a:cubicBezTo>
                    <a:cubicBezTo>
                      <a:pt x="10" y="1530"/>
                      <a:pt x="0" y="1508"/>
                      <a:pt x="0" y="1477"/>
                    </a:cubicBezTo>
                    <a:cubicBezTo>
                      <a:pt x="2" y="1326"/>
                      <a:pt x="1" y="1176"/>
                      <a:pt x="1" y="1025"/>
                    </a:cubicBezTo>
                    <a:cubicBezTo>
                      <a:pt x="2" y="711"/>
                      <a:pt x="3" y="396"/>
                      <a:pt x="6" y="82"/>
                    </a:cubicBezTo>
                    <a:cubicBezTo>
                      <a:pt x="6" y="62"/>
                      <a:pt x="12" y="39"/>
                      <a:pt x="22" y="21"/>
                    </a:cubicBezTo>
                    <a:cubicBezTo>
                      <a:pt x="28" y="11"/>
                      <a:pt x="46" y="1"/>
                      <a:pt x="59" y="1"/>
                    </a:cubicBezTo>
                    <a:cubicBezTo>
                      <a:pt x="265" y="0"/>
                      <a:pt x="472" y="0"/>
                      <a:pt x="678" y="0"/>
                    </a:cubicBezTo>
                    <a:cubicBezTo>
                      <a:pt x="699" y="0"/>
                      <a:pt x="712" y="10"/>
                      <a:pt x="717" y="30"/>
                    </a:cubicBezTo>
                    <a:cubicBezTo>
                      <a:pt x="721" y="41"/>
                      <a:pt x="725" y="54"/>
                      <a:pt x="725" y="66"/>
                    </a:cubicBezTo>
                    <a:cubicBezTo>
                      <a:pt x="725" y="209"/>
                      <a:pt x="725" y="352"/>
                      <a:pt x="725" y="495"/>
                    </a:cubicBezTo>
                    <a:cubicBezTo>
                      <a:pt x="725" y="497"/>
                      <a:pt x="724" y="499"/>
                      <a:pt x="724" y="50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09" name="Freeform 73"/>
              <p:cNvSpPr>
                <a:spLocks/>
              </p:cNvSpPr>
              <p:nvPr/>
            </p:nvSpPr>
            <p:spPr bwMode="auto">
              <a:xfrm>
                <a:off x="2413000" y="-2233613"/>
                <a:ext cx="3538538" cy="5054600"/>
              </a:xfrm>
              <a:custGeom>
                <a:avLst/>
                <a:gdLst>
                  <a:gd name="T0" fmla="*/ 1 w 942"/>
                  <a:gd name="T1" fmla="*/ 1345 h 1346"/>
                  <a:gd name="T2" fmla="*/ 1 w 942"/>
                  <a:gd name="T3" fmla="*/ 1131 h 1346"/>
                  <a:gd name="T4" fmla="*/ 715 w 942"/>
                  <a:gd name="T5" fmla="*/ 1131 h 1346"/>
                  <a:gd name="T6" fmla="*/ 714 w 942"/>
                  <a:gd name="T7" fmla="*/ 981 h 1346"/>
                  <a:gd name="T8" fmla="*/ 621 w 942"/>
                  <a:gd name="T9" fmla="*/ 911 h 1346"/>
                  <a:gd name="T10" fmla="*/ 320 w 942"/>
                  <a:gd name="T11" fmla="*/ 910 h 1346"/>
                  <a:gd name="T12" fmla="*/ 295 w 942"/>
                  <a:gd name="T13" fmla="*/ 910 h 1346"/>
                  <a:gd name="T14" fmla="*/ 299 w 942"/>
                  <a:gd name="T15" fmla="*/ 836 h 1346"/>
                  <a:gd name="T16" fmla="*/ 299 w 942"/>
                  <a:gd name="T17" fmla="*/ 705 h 1346"/>
                  <a:gd name="T18" fmla="*/ 287 w 942"/>
                  <a:gd name="T19" fmla="*/ 615 h 1346"/>
                  <a:gd name="T20" fmla="*/ 244 w 942"/>
                  <a:gd name="T21" fmla="*/ 449 h 1346"/>
                  <a:gd name="T22" fmla="*/ 147 w 942"/>
                  <a:gd name="T23" fmla="*/ 299 h 1346"/>
                  <a:gd name="T24" fmla="*/ 11 w 942"/>
                  <a:gd name="T25" fmla="*/ 214 h 1346"/>
                  <a:gd name="T26" fmla="*/ 0 w 942"/>
                  <a:gd name="T27" fmla="*/ 203 h 1346"/>
                  <a:gd name="T28" fmla="*/ 0 w 942"/>
                  <a:gd name="T29" fmla="*/ 0 h 1346"/>
                  <a:gd name="T30" fmla="*/ 68 w 942"/>
                  <a:gd name="T31" fmla="*/ 16 h 1346"/>
                  <a:gd name="T32" fmla="*/ 349 w 942"/>
                  <a:gd name="T33" fmla="*/ 193 h 1346"/>
                  <a:gd name="T34" fmla="*/ 467 w 942"/>
                  <a:gd name="T35" fmla="*/ 394 h 1346"/>
                  <a:gd name="T36" fmla="*/ 524 w 942"/>
                  <a:gd name="T37" fmla="*/ 622 h 1346"/>
                  <a:gd name="T38" fmla="*/ 534 w 942"/>
                  <a:gd name="T39" fmla="*/ 698 h 1346"/>
                  <a:gd name="T40" fmla="*/ 589 w 942"/>
                  <a:gd name="T41" fmla="*/ 698 h 1346"/>
                  <a:gd name="T42" fmla="*/ 776 w 942"/>
                  <a:gd name="T43" fmla="*/ 742 h 1346"/>
                  <a:gd name="T44" fmla="*/ 932 w 942"/>
                  <a:gd name="T45" fmla="*/ 966 h 1346"/>
                  <a:gd name="T46" fmla="*/ 936 w 942"/>
                  <a:gd name="T47" fmla="*/ 1033 h 1346"/>
                  <a:gd name="T48" fmla="*/ 937 w 942"/>
                  <a:gd name="T49" fmla="*/ 1231 h 1346"/>
                  <a:gd name="T50" fmla="*/ 862 w 942"/>
                  <a:gd name="T51" fmla="*/ 1342 h 1346"/>
                  <a:gd name="T52" fmla="*/ 845 w 942"/>
                  <a:gd name="T53" fmla="*/ 1346 h 1346"/>
                  <a:gd name="T54" fmla="*/ 13 w 942"/>
                  <a:gd name="T55" fmla="*/ 1346 h 1346"/>
                  <a:gd name="T56" fmla="*/ 1 w 942"/>
                  <a:gd name="T57" fmla="*/ 1345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2" h="1346">
                    <a:moveTo>
                      <a:pt x="1" y="1345"/>
                    </a:moveTo>
                    <a:cubicBezTo>
                      <a:pt x="1" y="1273"/>
                      <a:pt x="1" y="1203"/>
                      <a:pt x="1" y="1131"/>
                    </a:cubicBezTo>
                    <a:cubicBezTo>
                      <a:pt x="238" y="1131"/>
                      <a:pt x="476" y="1131"/>
                      <a:pt x="715" y="1131"/>
                    </a:cubicBezTo>
                    <a:cubicBezTo>
                      <a:pt x="715" y="1079"/>
                      <a:pt x="720" y="1030"/>
                      <a:pt x="714" y="981"/>
                    </a:cubicBezTo>
                    <a:cubicBezTo>
                      <a:pt x="707" y="936"/>
                      <a:pt x="672" y="912"/>
                      <a:pt x="621" y="911"/>
                    </a:cubicBezTo>
                    <a:cubicBezTo>
                      <a:pt x="521" y="908"/>
                      <a:pt x="420" y="910"/>
                      <a:pt x="320" y="910"/>
                    </a:cubicBezTo>
                    <a:cubicBezTo>
                      <a:pt x="313" y="910"/>
                      <a:pt x="306" y="910"/>
                      <a:pt x="295" y="910"/>
                    </a:cubicBezTo>
                    <a:cubicBezTo>
                      <a:pt x="296" y="884"/>
                      <a:pt x="298" y="860"/>
                      <a:pt x="299" y="836"/>
                    </a:cubicBezTo>
                    <a:cubicBezTo>
                      <a:pt x="299" y="792"/>
                      <a:pt x="300" y="748"/>
                      <a:pt x="299" y="705"/>
                    </a:cubicBezTo>
                    <a:cubicBezTo>
                      <a:pt x="297" y="675"/>
                      <a:pt x="294" y="644"/>
                      <a:pt x="287" y="615"/>
                    </a:cubicBezTo>
                    <a:cubicBezTo>
                      <a:pt x="275" y="559"/>
                      <a:pt x="263" y="503"/>
                      <a:pt x="244" y="449"/>
                    </a:cubicBezTo>
                    <a:cubicBezTo>
                      <a:pt x="224" y="392"/>
                      <a:pt x="191" y="341"/>
                      <a:pt x="147" y="299"/>
                    </a:cubicBezTo>
                    <a:cubicBezTo>
                      <a:pt x="107" y="261"/>
                      <a:pt x="62" y="233"/>
                      <a:pt x="11" y="214"/>
                    </a:cubicBezTo>
                    <a:cubicBezTo>
                      <a:pt x="7" y="212"/>
                      <a:pt x="0" y="207"/>
                      <a:pt x="0" y="203"/>
                    </a:cubicBezTo>
                    <a:cubicBezTo>
                      <a:pt x="0" y="136"/>
                      <a:pt x="0" y="70"/>
                      <a:pt x="0" y="0"/>
                    </a:cubicBezTo>
                    <a:cubicBezTo>
                      <a:pt x="24" y="6"/>
                      <a:pt x="47" y="10"/>
                      <a:pt x="68" y="16"/>
                    </a:cubicBezTo>
                    <a:cubicBezTo>
                      <a:pt x="178" y="49"/>
                      <a:pt x="273" y="107"/>
                      <a:pt x="349" y="193"/>
                    </a:cubicBezTo>
                    <a:cubicBezTo>
                      <a:pt x="401" y="252"/>
                      <a:pt x="438" y="321"/>
                      <a:pt x="467" y="394"/>
                    </a:cubicBezTo>
                    <a:cubicBezTo>
                      <a:pt x="496" y="467"/>
                      <a:pt x="514" y="544"/>
                      <a:pt x="524" y="622"/>
                    </a:cubicBezTo>
                    <a:cubicBezTo>
                      <a:pt x="527" y="647"/>
                      <a:pt x="530" y="671"/>
                      <a:pt x="534" y="698"/>
                    </a:cubicBezTo>
                    <a:cubicBezTo>
                      <a:pt x="551" y="698"/>
                      <a:pt x="570" y="698"/>
                      <a:pt x="589" y="698"/>
                    </a:cubicBezTo>
                    <a:cubicBezTo>
                      <a:pt x="655" y="698"/>
                      <a:pt x="718" y="710"/>
                      <a:pt x="776" y="742"/>
                    </a:cubicBezTo>
                    <a:cubicBezTo>
                      <a:pt x="865" y="791"/>
                      <a:pt x="920" y="863"/>
                      <a:pt x="932" y="966"/>
                    </a:cubicBezTo>
                    <a:cubicBezTo>
                      <a:pt x="934" y="988"/>
                      <a:pt x="935" y="1011"/>
                      <a:pt x="936" y="1033"/>
                    </a:cubicBezTo>
                    <a:cubicBezTo>
                      <a:pt x="936" y="1099"/>
                      <a:pt x="932" y="1165"/>
                      <a:pt x="937" y="1231"/>
                    </a:cubicBezTo>
                    <a:cubicBezTo>
                      <a:pt x="942" y="1292"/>
                      <a:pt x="903" y="1316"/>
                      <a:pt x="862" y="1342"/>
                    </a:cubicBezTo>
                    <a:cubicBezTo>
                      <a:pt x="857" y="1345"/>
                      <a:pt x="851" y="1346"/>
                      <a:pt x="845" y="1346"/>
                    </a:cubicBezTo>
                    <a:cubicBezTo>
                      <a:pt x="568" y="1346"/>
                      <a:pt x="290" y="1346"/>
                      <a:pt x="13" y="1346"/>
                    </a:cubicBezTo>
                    <a:cubicBezTo>
                      <a:pt x="9" y="1346"/>
                      <a:pt x="6" y="1345"/>
                      <a:pt x="1" y="1345"/>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0" name="Freeform 74"/>
              <p:cNvSpPr>
                <a:spLocks/>
              </p:cNvSpPr>
              <p:nvPr/>
            </p:nvSpPr>
            <p:spPr bwMode="auto">
              <a:xfrm>
                <a:off x="693737" y="1473200"/>
                <a:ext cx="2147888" cy="3090863"/>
              </a:xfrm>
              <a:custGeom>
                <a:avLst/>
                <a:gdLst>
                  <a:gd name="T0" fmla="*/ 287 w 572"/>
                  <a:gd name="T1" fmla="*/ 823 h 823"/>
                  <a:gd name="T2" fmla="*/ 0 w 572"/>
                  <a:gd name="T3" fmla="*/ 427 h 823"/>
                  <a:gd name="T4" fmla="*/ 177 w 572"/>
                  <a:gd name="T5" fmla="*/ 427 h 823"/>
                  <a:gd name="T6" fmla="*/ 177 w 572"/>
                  <a:gd name="T7" fmla="*/ 0 h 823"/>
                  <a:gd name="T8" fmla="*/ 390 w 572"/>
                  <a:gd name="T9" fmla="*/ 0 h 823"/>
                  <a:gd name="T10" fmla="*/ 390 w 572"/>
                  <a:gd name="T11" fmla="*/ 426 h 823"/>
                  <a:gd name="T12" fmla="*/ 572 w 572"/>
                  <a:gd name="T13" fmla="*/ 426 h 823"/>
                  <a:gd name="T14" fmla="*/ 287 w 572"/>
                  <a:gd name="T15" fmla="*/ 823 h 8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2" h="823">
                    <a:moveTo>
                      <a:pt x="287" y="823"/>
                    </a:moveTo>
                    <a:cubicBezTo>
                      <a:pt x="190" y="689"/>
                      <a:pt x="96" y="559"/>
                      <a:pt x="0" y="427"/>
                    </a:cubicBezTo>
                    <a:cubicBezTo>
                      <a:pt x="62" y="427"/>
                      <a:pt x="118" y="427"/>
                      <a:pt x="177" y="427"/>
                    </a:cubicBezTo>
                    <a:cubicBezTo>
                      <a:pt x="177" y="285"/>
                      <a:pt x="177" y="143"/>
                      <a:pt x="177" y="0"/>
                    </a:cubicBezTo>
                    <a:cubicBezTo>
                      <a:pt x="249" y="0"/>
                      <a:pt x="318" y="0"/>
                      <a:pt x="390" y="0"/>
                    </a:cubicBezTo>
                    <a:cubicBezTo>
                      <a:pt x="390" y="142"/>
                      <a:pt x="390" y="283"/>
                      <a:pt x="390" y="426"/>
                    </a:cubicBezTo>
                    <a:cubicBezTo>
                      <a:pt x="450" y="426"/>
                      <a:pt x="508" y="426"/>
                      <a:pt x="572" y="426"/>
                    </a:cubicBezTo>
                    <a:cubicBezTo>
                      <a:pt x="476" y="560"/>
                      <a:pt x="383" y="690"/>
                      <a:pt x="287" y="82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1" name="Freeform 75"/>
              <p:cNvSpPr>
                <a:spLocks/>
              </p:cNvSpPr>
              <p:nvPr/>
            </p:nvSpPr>
            <p:spPr bwMode="auto">
              <a:xfrm>
                <a:off x="795337" y="-960438"/>
                <a:ext cx="1900238" cy="547688"/>
              </a:xfrm>
              <a:custGeom>
                <a:avLst/>
                <a:gdLst>
                  <a:gd name="T0" fmla="*/ 506 w 506"/>
                  <a:gd name="T1" fmla="*/ 0 h 146"/>
                  <a:gd name="T2" fmla="*/ 506 w 506"/>
                  <a:gd name="T3" fmla="*/ 146 h 146"/>
                  <a:gd name="T4" fmla="*/ 0 w 506"/>
                  <a:gd name="T5" fmla="*/ 146 h 146"/>
                  <a:gd name="T6" fmla="*/ 0 w 506"/>
                  <a:gd name="T7" fmla="*/ 0 h 146"/>
                  <a:gd name="T8" fmla="*/ 506 w 506"/>
                  <a:gd name="T9" fmla="*/ 0 h 146"/>
                </a:gdLst>
                <a:ahLst/>
                <a:cxnLst>
                  <a:cxn ang="0">
                    <a:pos x="T0" y="T1"/>
                  </a:cxn>
                  <a:cxn ang="0">
                    <a:pos x="T2" y="T3"/>
                  </a:cxn>
                  <a:cxn ang="0">
                    <a:pos x="T4" y="T5"/>
                  </a:cxn>
                  <a:cxn ang="0">
                    <a:pos x="T6" y="T7"/>
                  </a:cxn>
                  <a:cxn ang="0">
                    <a:pos x="T8" y="T9"/>
                  </a:cxn>
                </a:cxnLst>
                <a:rect l="0" t="0" r="r" b="b"/>
                <a:pathLst>
                  <a:path w="506" h="146">
                    <a:moveTo>
                      <a:pt x="506" y="0"/>
                    </a:moveTo>
                    <a:cubicBezTo>
                      <a:pt x="506" y="49"/>
                      <a:pt x="506" y="97"/>
                      <a:pt x="506" y="146"/>
                    </a:cubicBezTo>
                    <a:cubicBezTo>
                      <a:pt x="337" y="146"/>
                      <a:pt x="169" y="146"/>
                      <a:pt x="0" y="146"/>
                    </a:cubicBezTo>
                    <a:cubicBezTo>
                      <a:pt x="0" y="97"/>
                      <a:pt x="0" y="49"/>
                      <a:pt x="0" y="0"/>
                    </a:cubicBezTo>
                    <a:cubicBezTo>
                      <a:pt x="168" y="0"/>
                      <a:pt x="336"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2" name="Freeform 76"/>
              <p:cNvSpPr>
                <a:spLocks/>
              </p:cNvSpPr>
              <p:nvPr/>
            </p:nvSpPr>
            <p:spPr bwMode="auto">
              <a:xfrm>
                <a:off x="795337" y="-149225"/>
                <a:ext cx="1900238" cy="544513"/>
              </a:xfrm>
              <a:custGeom>
                <a:avLst/>
                <a:gdLst>
                  <a:gd name="T0" fmla="*/ 506 w 506"/>
                  <a:gd name="T1" fmla="*/ 0 h 145"/>
                  <a:gd name="T2" fmla="*/ 506 w 506"/>
                  <a:gd name="T3" fmla="*/ 145 h 145"/>
                  <a:gd name="T4" fmla="*/ 0 w 506"/>
                  <a:gd name="T5" fmla="*/ 145 h 145"/>
                  <a:gd name="T6" fmla="*/ 0 w 506"/>
                  <a:gd name="T7" fmla="*/ 0 h 145"/>
                  <a:gd name="T8" fmla="*/ 506 w 506"/>
                  <a:gd name="T9" fmla="*/ 0 h 145"/>
                </a:gdLst>
                <a:ahLst/>
                <a:cxnLst>
                  <a:cxn ang="0">
                    <a:pos x="T0" y="T1"/>
                  </a:cxn>
                  <a:cxn ang="0">
                    <a:pos x="T2" y="T3"/>
                  </a:cxn>
                  <a:cxn ang="0">
                    <a:pos x="T4" y="T5"/>
                  </a:cxn>
                  <a:cxn ang="0">
                    <a:pos x="T6" y="T7"/>
                  </a:cxn>
                  <a:cxn ang="0">
                    <a:pos x="T8" y="T9"/>
                  </a:cxn>
                </a:cxnLst>
                <a:rect l="0" t="0" r="r" b="b"/>
                <a:pathLst>
                  <a:path w="506" h="145">
                    <a:moveTo>
                      <a:pt x="506" y="0"/>
                    </a:moveTo>
                    <a:cubicBezTo>
                      <a:pt x="506" y="49"/>
                      <a:pt x="506" y="97"/>
                      <a:pt x="506" y="145"/>
                    </a:cubicBezTo>
                    <a:cubicBezTo>
                      <a:pt x="338" y="145"/>
                      <a:pt x="170" y="145"/>
                      <a:pt x="0" y="145"/>
                    </a:cubicBezTo>
                    <a:cubicBezTo>
                      <a:pt x="0" y="98"/>
                      <a:pt x="0" y="49"/>
                      <a:pt x="0" y="0"/>
                    </a:cubicBezTo>
                    <a:cubicBezTo>
                      <a:pt x="169" y="0"/>
                      <a:pt x="337" y="0"/>
                      <a:pt x="506"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sp>
            <p:nvSpPr>
              <p:cNvPr id="113" name="Freeform 77"/>
              <p:cNvSpPr>
                <a:spLocks/>
              </p:cNvSpPr>
              <p:nvPr/>
            </p:nvSpPr>
            <p:spPr bwMode="auto">
              <a:xfrm>
                <a:off x="795337" y="661988"/>
                <a:ext cx="1900238" cy="544513"/>
              </a:xfrm>
              <a:custGeom>
                <a:avLst/>
                <a:gdLst>
                  <a:gd name="T0" fmla="*/ 0 w 506"/>
                  <a:gd name="T1" fmla="*/ 0 h 145"/>
                  <a:gd name="T2" fmla="*/ 506 w 506"/>
                  <a:gd name="T3" fmla="*/ 0 h 145"/>
                  <a:gd name="T4" fmla="*/ 506 w 506"/>
                  <a:gd name="T5" fmla="*/ 145 h 145"/>
                  <a:gd name="T6" fmla="*/ 0 w 506"/>
                  <a:gd name="T7" fmla="*/ 145 h 145"/>
                  <a:gd name="T8" fmla="*/ 0 w 506"/>
                  <a:gd name="T9" fmla="*/ 0 h 145"/>
                </a:gdLst>
                <a:ahLst/>
                <a:cxnLst>
                  <a:cxn ang="0">
                    <a:pos x="T0" y="T1"/>
                  </a:cxn>
                  <a:cxn ang="0">
                    <a:pos x="T2" y="T3"/>
                  </a:cxn>
                  <a:cxn ang="0">
                    <a:pos x="T4" y="T5"/>
                  </a:cxn>
                  <a:cxn ang="0">
                    <a:pos x="T6" y="T7"/>
                  </a:cxn>
                  <a:cxn ang="0">
                    <a:pos x="T8" y="T9"/>
                  </a:cxn>
                </a:cxnLst>
                <a:rect l="0" t="0" r="r" b="b"/>
                <a:pathLst>
                  <a:path w="506" h="145">
                    <a:moveTo>
                      <a:pt x="0" y="0"/>
                    </a:moveTo>
                    <a:cubicBezTo>
                      <a:pt x="169" y="0"/>
                      <a:pt x="337" y="0"/>
                      <a:pt x="506" y="0"/>
                    </a:cubicBezTo>
                    <a:cubicBezTo>
                      <a:pt x="506" y="48"/>
                      <a:pt x="506" y="96"/>
                      <a:pt x="506" y="145"/>
                    </a:cubicBezTo>
                    <a:cubicBezTo>
                      <a:pt x="338" y="145"/>
                      <a:pt x="170" y="145"/>
                      <a:pt x="0" y="145"/>
                    </a:cubicBezTo>
                    <a:cubicBezTo>
                      <a:pt x="0" y="98"/>
                      <a:pt x="0" y="49"/>
                      <a:pt x="0" y="0"/>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1218996" eaLnBrk="0" fontAlgn="base" hangingPunct="0">
                  <a:spcBef>
                    <a:spcPct val="0"/>
                  </a:spcBef>
                  <a:spcAft>
                    <a:spcPct val="0"/>
                  </a:spcAft>
                  <a:defRPr/>
                </a:pPr>
                <a:endParaRPr lang="en-US" sz="2400">
                  <a:solidFill>
                    <a:prstClr val="black"/>
                  </a:solidFill>
                  <a:latin typeface="Arial" pitchFamily="34" charset="0"/>
                </a:endParaRPr>
              </a:p>
            </p:txBody>
          </p:sp>
        </p:grpSp>
      </p:grpSp>
      <p:grpSp>
        <p:nvGrpSpPr>
          <p:cNvPr id="118" name="Group 117"/>
          <p:cNvGrpSpPr/>
          <p:nvPr/>
        </p:nvGrpSpPr>
        <p:grpSpPr>
          <a:xfrm>
            <a:off x="10039734" y="5669745"/>
            <a:ext cx="717038" cy="717030"/>
            <a:chOff x="10241620" y="5783263"/>
            <a:chExt cx="731520" cy="731512"/>
          </a:xfrm>
        </p:grpSpPr>
        <p:sp>
          <p:nvSpPr>
            <p:cNvPr id="58" name="Rectangle 57"/>
            <p:cNvSpPr/>
            <p:nvPr/>
          </p:nvSpPr>
          <p:spPr bwMode="auto">
            <a:xfrm>
              <a:off x="10241620" y="5783263"/>
              <a:ext cx="731520" cy="7315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7" name="Group 116"/>
            <p:cNvGrpSpPr/>
            <p:nvPr/>
          </p:nvGrpSpPr>
          <p:grpSpPr>
            <a:xfrm>
              <a:off x="10524535" y="6318870"/>
              <a:ext cx="338025" cy="80118"/>
              <a:chOff x="8936447" y="7520578"/>
              <a:chExt cx="957887" cy="227036"/>
            </a:xfrm>
          </p:grpSpPr>
          <p:sp>
            <p:nvSpPr>
              <p:cNvPr id="116" name="Oval 115"/>
              <p:cNvSpPr/>
              <p:nvPr/>
            </p:nvSpPr>
            <p:spPr bwMode="auto">
              <a:xfrm>
                <a:off x="8936447"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9301872"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9667298" y="7520578"/>
                <a:ext cx="227036" cy="2270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95185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72"/>
                                        </p:tgtEl>
                                        <p:attrNameLst>
                                          <p:attrName>style.visibility</p:attrName>
                                        </p:attrNameLst>
                                      </p:cBhvr>
                                      <p:to>
                                        <p:strVal val="visible"/>
                                      </p:to>
                                    </p:set>
                                    <p:animEffect transition="in" filter="wipe(left)">
                                      <p:cBhvr>
                                        <p:cTn id="7" dur="500"/>
                                        <p:tgtEl>
                                          <p:spTgt spid="472"/>
                                        </p:tgtEl>
                                      </p:cBhvr>
                                    </p:animEffect>
                                  </p:childTnLst>
                                </p:cTn>
                              </p:par>
                              <p:par>
                                <p:cTn id="8" presetID="10" presetClass="entr" presetSubtype="0" fill="hold" grpId="0" nodeType="withEffect">
                                  <p:stCondLst>
                                    <p:cond delay="85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350"/>
                                        <p:tgtEl>
                                          <p:spTgt spid="15"/>
                                        </p:tgtEl>
                                      </p:cBhvr>
                                    </p:animEffect>
                                  </p:childTnLst>
                                </p:cTn>
                              </p:par>
                              <p:par>
                                <p:cTn id="11" presetID="10" presetClass="entr" presetSubtype="0" fill="hold" nodeType="withEffect">
                                  <p:stCondLst>
                                    <p:cond delay="85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350"/>
                                        <p:tgtEl>
                                          <p:spTgt spid="85"/>
                                        </p:tgtEl>
                                      </p:cBhvr>
                                    </p:animEffect>
                                  </p:childTnLst>
                                </p:cTn>
                              </p:par>
                              <p:par>
                                <p:cTn id="14" presetID="42" presetClass="path" presetSubtype="0" decel="100000" fill="hold" grpId="0" nodeType="withEffect">
                                  <p:stCondLst>
                                    <p:cond delay="1250"/>
                                  </p:stCondLst>
                                  <p:childTnLst>
                                    <p:animMotion origin="layout" path="M -3.04825E-6 -8.48842E-7 L -3.04825E-6 0.08489 " pathEditMode="relative" rAng="0" ptsTypes="AA">
                                      <p:cBhvr>
                                        <p:cTn id="15" dur="450" fill="hold"/>
                                        <p:tgtEl>
                                          <p:spTgt spid="425"/>
                                        </p:tgtEl>
                                        <p:attrNameLst>
                                          <p:attrName>ppt_x</p:attrName>
                                          <p:attrName>ppt_y</p:attrName>
                                        </p:attrNameLst>
                                      </p:cBhvr>
                                      <p:rCtr x="0" y="4244"/>
                                    </p:animMotion>
                                  </p:childTnLst>
                                </p:cTn>
                              </p:par>
                              <p:par>
                                <p:cTn id="16" presetID="42" presetClass="path" presetSubtype="0" decel="100000" fill="hold" grpId="0" nodeType="withEffect">
                                  <p:stCondLst>
                                    <p:cond delay="1750"/>
                                  </p:stCondLst>
                                  <p:childTnLst>
                                    <p:animMotion origin="layout" path="M -3.04825E-6 3.04585E-6 L -3.61501E-6 0.45938 " pathEditMode="relative" rAng="0" ptsTypes="AA">
                                      <p:cBhvr>
                                        <p:cTn id="17" dur="950" fill="hold"/>
                                        <p:tgtEl>
                                          <p:spTgt spid="426"/>
                                        </p:tgtEl>
                                        <p:attrNameLst>
                                          <p:attrName>ppt_x</p:attrName>
                                          <p:attrName>ppt_y</p:attrName>
                                        </p:attrNameLst>
                                      </p:cBhvr>
                                      <p:rCtr x="-89" y="21970"/>
                                    </p:animMotion>
                                  </p:childTnLst>
                                </p:cTn>
                              </p:par>
                              <p:par>
                                <p:cTn id="18" presetID="10" presetClass="entr" presetSubtype="0" fill="hold" nodeType="withEffect">
                                  <p:stCondLst>
                                    <p:cond delay="2750"/>
                                  </p:stCondLst>
                                  <p:childTnLst>
                                    <p:set>
                                      <p:cBhvr>
                                        <p:cTn id="19" dur="1" fill="hold">
                                          <p:stCondLst>
                                            <p:cond delay="0"/>
                                          </p:stCondLst>
                                        </p:cTn>
                                        <p:tgtEl>
                                          <p:spTgt spid="473"/>
                                        </p:tgtEl>
                                        <p:attrNameLst>
                                          <p:attrName>style.visibility</p:attrName>
                                        </p:attrNameLst>
                                      </p:cBhvr>
                                      <p:to>
                                        <p:strVal val="visible"/>
                                      </p:to>
                                    </p:set>
                                    <p:animEffect transition="in" filter="fade">
                                      <p:cBhvr>
                                        <p:cTn id="20" dur="250"/>
                                        <p:tgtEl>
                                          <p:spTgt spid="473"/>
                                        </p:tgtEl>
                                      </p:cBhvr>
                                    </p:animEffect>
                                  </p:childTnLst>
                                </p:cTn>
                              </p:par>
                              <p:par>
                                <p:cTn id="21" presetID="10" presetClass="entr" presetSubtype="0" fill="hold" nodeType="withEffect">
                                  <p:stCondLst>
                                    <p:cond delay="275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childTnLst>
                                </p:cTn>
                              </p:par>
                              <p:par>
                                <p:cTn id="24" presetID="10" presetClass="entr" presetSubtype="0" fill="hold" nodeType="withEffect">
                                  <p:stCondLst>
                                    <p:cond delay="2750"/>
                                  </p:stCondLst>
                                  <p:childTnLst>
                                    <p:set>
                                      <p:cBhvr>
                                        <p:cTn id="25" dur="1" fill="hold">
                                          <p:stCondLst>
                                            <p:cond delay="0"/>
                                          </p:stCondLst>
                                        </p:cTn>
                                        <p:tgtEl>
                                          <p:spTgt spid="474"/>
                                        </p:tgtEl>
                                        <p:attrNameLst>
                                          <p:attrName>style.visibility</p:attrName>
                                        </p:attrNameLst>
                                      </p:cBhvr>
                                      <p:to>
                                        <p:strVal val="visible"/>
                                      </p:to>
                                    </p:set>
                                    <p:animEffect transition="in" filter="fade">
                                      <p:cBhvr>
                                        <p:cTn id="26" dur="250"/>
                                        <p:tgtEl>
                                          <p:spTgt spid="474"/>
                                        </p:tgtEl>
                                      </p:cBhvr>
                                    </p:animEffect>
                                  </p:childTnLst>
                                </p:cTn>
                              </p:par>
                              <p:par>
                                <p:cTn id="27" presetID="63" presetClass="path" presetSubtype="0" decel="100000" fill="hold" nodeType="withEffect">
                                  <p:stCondLst>
                                    <p:cond delay="2750"/>
                                  </p:stCondLst>
                                  <p:childTnLst>
                                    <p:animMotion origin="layout" path="M -2.28746E-6 7.94371E-7 L 0.11655 2.05175E-6 " pathEditMode="relative" rAng="0" ptsTypes="AA">
                                      <p:cBhvr>
                                        <p:cTn id="28" dur="500" fill="hold"/>
                                        <p:tgtEl>
                                          <p:spTgt spid="272"/>
                                        </p:tgtEl>
                                        <p:attrNameLst>
                                          <p:attrName>ppt_x</p:attrName>
                                          <p:attrName>ppt_y</p:attrName>
                                        </p:attrNameLst>
                                      </p:cBhvr>
                                      <p:rCtr x="6140" y="68"/>
                                    </p:animMotion>
                                  </p:childTnLst>
                                </p:cTn>
                              </p:par>
                              <p:par>
                                <p:cTn id="29" presetID="42" presetClass="path" presetSubtype="0" decel="100000" fill="hold" grpId="0" nodeType="withEffect">
                                  <p:stCondLst>
                                    <p:cond delay="3250"/>
                                  </p:stCondLst>
                                  <p:childTnLst>
                                    <p:animMotion origin="layout" path="M -3.04825E-6 -4.51203E-6 L -6.96962E-7 0.10803 " pathEditMode="relative" rAng="0" ptsTypes="AA">
                                      <p:cBhvr>
                                        <p:cTn id="30" dur="650" fill="hold"/>
                                        <p:tgtEl>
                                          <p:spTgt spid="438"/>
                                        </p:tgtEl>
                                        <p:attrNameLst>
                                          <p:attrName>ppt_x</p:attrName>
                                          <p:attrName>ppt_y</p:attrName>
                                        </p:attrNameLst>
                                      </p:cBhvr>
                                      <p:rCtr x="0" y="6378"/>
                                    </p:animMotion>
                                  </p:childTnLst>
                                </p:cTn>
                              </p:par>
                              <p:par>
                                <p:cTn id="31" presetID="10" presetClass="entr" presetSubtype="0" fill="hold" grpId="0" nodeType="withEffect">
                                  <p:stCondLst>
                                    <p:cond delay="350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3750"/>
                                  </p:stCondLst>
                                  <p:childTnLst>
                                    <p:set>
                                      <p:cBhvr>
                                        <p:cTn id="35" dur="1" fill="hold">
                                          <p:stCondLst>
                                            <p:cond delay="0"/>
                                          </p:stCondLst>
                                        </p:cTn>
                                        <p:tgtEl>
                                          <p:spTgt spid="263"/>
                                        </p:tgtEl>
                                        <p:attrNameLst>
                                          <p:attrName>style.visibility</p:attrName>
                                        </p:attrNameLst>
                                      </p:cBhvr>
                                      <p:to>
                                        <p:strVal val="visible"/>
                                      </p:to>
                                    </p:set>
                                    <p:animEffect transition="in" filter="fade">
                                      <p:cBhvr>
                                        <p:cTn id="36" dur="200"/>
                                        <p:tgtEl>
                                          <p:spTgt spid="263"/>
                                        </p:tgtEl>
                                      </p:cBhvr>
                                    </p:animEffect>
                                  </p:childTnLst>
                                </p:cTn>
                              </p:par>
                              <p:par>
                                <p:cTn id="37" presetID="10" presetClass="entr" presetSubtype="0" fill="hold" nodeType="withEffect">
                                  <p:stCondLst>
                                    <p:cond delay="3950"/>
                                  </p:stCondLst>
                                  <p:childTnLst>
                                    <p:set>
                                      <p:cBhvr>
                                        <p:cTn id="38" dur="1" fill="hold">
                                          <p:stCondLst>
                                            <p:cond delay="0"/>
                                          </p:stCondLst>
                                        </p:cTn>
                                        <p:tgtEl>
                                          <p:spTgt spid="262"/>
                                        </p:tgtEl>
                                        <p:attrNameLst>
                                          <p:attrName>style.visibility</p:attrName>
                                        </p:attrNameLst>
                                      </p:cBhvr>
                                      <p:to>
                                        <p:strVal val="visible"/>
                                      </p:to>
                                    </p:set>
                                    <p:animEffect transition="in" filter="fade">
                                      <p:cBhvr>
                                        <p:cTn id="39" dur="200"/>
                                        <p:tgtEl>
                                          <p:spTgt spid="262"/>
                                        </p:tgtEl>
                                      </p:cBhvr>
                                    </p:animEffect>
                                  </p:childTnLst>
                                </p:cTn>
                              </p:par>
                              <p:par>
                                <p:cTn id="40" presetID="10" presetClass="entr" presetSubtype="0" fill="hold" nodeType="withEffect">
                                  <p:stCondLst>
                                    <p:cond delay="4150"/>
                                  </p:stCondLst>
                                  <p:childTnLst>
                                    <p:set>
                                      <p:cBhvr>
                                        <p:cTn id="41" dur="1" fill="hold">
                                          <p:stCondLst>
                                            <p:cond delay="0"/>
                                          </p:stCondLst>
                                        </p:cTn>
                                        <p:tgtEl>
                                          <p:spTgt spid="497"/>
                                        </p:tgtEl>
                                        <p:attrNameLst>
                                          <p:attrName>style.visibility</p:attrName>
                                        </p:attrNameLst>
                                      </p:cBhvr>
                                      <p:to>
                                        <p:strVal val="visible"/>
                                      </p:to>
                                    </p:set>
                                    <p:animEffect transition="in" filter="fade">
                                      <p:cBhvr>
                                        <p:cTn id="42" dur="200"/>
                                        <p:tgtEl>
                                          <p:spTgt spid="497"/>
                                        </p:tgtEl>
                                      </p:cBhvr>
                                    </p:animEffect>
                                  </p:childTnLst>
                                </p:cTn>
                              </p:par>
                              <p:par>
                                <p:cTn id="43" presetID="10" presetClass="entr" presetSubtype="0" fill="hold" nodeType="withEffect">
                                  <p:stCondLst>
                                    <p:cond delay="4350"/>
                                  </p:stCondLst>
                                  <p:childTnLst>
                                    <p:set>
                                      <p:cBhvr>
                                        <p:cTn id="44" dur="1" fill="hold">
                                          <p:stCondLst>
                                            <p:cond delay="0"/>
                                          </p:stCondLst>
                                        </p:cTn>
                                        <p:tgtEl>
                                          <p:spTgt spid="79"/>
                                        </p:tgtEl>
                                        <p:attrNameLst>
                                          <p:attrName>style.visibility</p:attrName>
                                        </p:attrNameLst>
                                      </p:cBhvr>
                                      <p:to>
                                        <p:strVal val="visible"/>
                                      </p:to>
                                    </p:set>
                                    <p:animEffect transition="in" filter="fade">
                                      <p:cBhvr>
                                        <p:cTn id="45" dur="200"/>
                                        <p:tgtEl>
                                          <p:spTgt spid="79"/>
                                        </p:tgtEl>
                                      </p:cBhvr>
                                    </p:animEffect>
                                  </p:childTnLst>
                                </p:cTn>
                              </p:par>
                              <p:par>
                                <p:cTn id="46" presetID="10" presetClass="entr" presetSubtype="0" fill="hold" nodeType="withEffect">
                                  <p:stCondLst>
                                    <p:cond delay="455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200"/>
                                        <p:tgtEl>
                                          <p:spTgt spid="115"/>
                                        </p:tgtEl>
                                      </p:cBhvr>
                                    </p:animEffect>
                                  </p:childTnLst>
                                </p:cTn>
                              </p:par>
                              <p:par>
                                <p:cTn id="49" presetID="10" presetClass="entr" presetSubtype="0" fill="hold" nodeType="withEffect">
                                  <p:stCondLst>
                                    <p:cond delay="4750"/>
                                  </p:stCondLst>
                                  <p:childTnLst>
                                    <p:set>
                                      <p:cBhvr>
                                        <p:cTn id="50" dur="1" fill="hold">
                                          <p:stCondLst>
                                            <p:cond delay="0"/>
                                          </p:stCondLst>
                                        </p:cTn>
                                        <p:tgtEl>
                                          <p:spTgt spid="119"/>
                                        </p:tgtEl>
                                        <p:attrNameLst>
                                          <p:attrName>style.visibility</p:attrName>
                                        </p:attrNameLst>
                                      </p:cBhvr>
                                      <p:to>
                                        <p:strVal val="visible"/>
                                      </p:to>
                                    </p:set>
                                    <p:animEffect transition="in" filter="fade">
                                      <p:cBhvr>
                                        <p:cTn id="51" dur="200"/>
                                        <p:tgtEl>
                                          <p:spTgt spid="119"/>
                                        </p:tgtEl>
                                      </p:cBhvr>
                                    </p:animEffect>
                                  </p:childTnLst>
                                </p:cTn>
                              </p:par>
                              <p:par>
                                <p:cTn id="52" presetID="10" presetClass="entr" presetSubtype="0" fill="hold" nodeType="withEffect">
                                  <p:stCondLst>
                                    <p:cond delay="4950"/>
                                  </p:stCondLst>
                                  <p:childTnLst>
                                    <p:set>
                                      <p:cBhvr>
                                        <p:cTn id="53" dur="1" fill="hold">
                                          <p:stCondLst>
                                            <p:cond delay="0"/>
                                          </p:stCondLst>
                                        </p:cTn>
                                        <p:tgtEl>
                                          <p:spTgt spid="118"/>
                                        </p:tgtEl>
                                        <p:attrNameLst>
                                          <p:attrName>style.visibility</p:attrName>
                                        </p:attrNameLst>
                                      </p:cBhvr>
                                      <p:to>
                                        <p:strVal val="visible"/>
                                      </p:to>
                                    </p:set>
                                    <p:animEffect transition="in" filter="fade">
                                      <p:cBhvr>
                                        <p:cTn id="54" dur="200"/>
                                        <p:tgtEl>
                                          <p:spTgt spid="118"/>
                                        </p:tgtEl>
                                      </p:cBhvr>
                                    </p:animEffect>
                                  </p:childTnLst>
                                </p:cTn>
                              </p:par>
                              <p:par>
                                <p:cTn id="55" presetID="22" presetClass="entr" presetSubtype="8" fill="hold" grpId="0" nodeType="withEffect">
                                  <p:stCondLst>
                                    <p:cond delay="525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par>
                                <p:cTn id="58" presetID="10" presetClass="entr" presetSubtype="0" fill="hold" nodeType="withEffect">
                                  <p:stCondLst>
                                    <p:cond delay="5250"/>
                                  </p:stCondLst>
                                  <p:childTnLst>
                                    <p:set>
                                      <p:cBhvr>
                                        <p:cTn id="59" dur="1" fill="hold">
                                          <p:stCondLst>
                                            <p:cond delay="0"/>
                                          </p:stCondLst>
                                        </p:cTn>
                                        <p:tgtEl>
                                          <p:spTgt spid="121"/>
                                        </p:tgtEl>
                                        <p:attrNameLst>
                                          <p:attrName>style.visibility</p:attrName>
                                        </p:attrNameLst>
                                      </p:cBhvr>
                                      <p:to>
                                        <p:strVal val="visible"/>
                                      </p:to>
                                    </p:set>
                                    <p:animEffect transition="in" filter="fade">
                                      <p:cBhvr>
                                        <p:cTn id="60" dur="500"/>
                                        <p:tgtEl>
                                          <p:spTgt spid="121"/>
                                        </p:tgtEl>
                                      </p:cBhvr>
                                    </p:animEffect>
                                  </p:childTnLst>
                                </p:cTn>
                              </p:par>
                              <p:par>
                                <p:cTn id="61" presetID="10" presetClass="entr" presetSubtype="0" fill="hold" nodeType="withEffect">
                                  <p:stCondLst>
                                    <p:cond delay="55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200"/>
                                        <p:tgtEl>
                                          <p:spTgt spid="3"/>
                                        </p:tgtEl>
                                      </p:cBhvr>
                                    </p:animEffect>
                                  </p:childTnLst>
                                </p:cTn>
                              </p:par>
                              <p:par>
                                <p:cTn id="64" presetID="10" presetClass="entr" presetSubtype="0" fill="hold" nodeType="withEffect">
                                  <p:stCondLst>
                                    <p:cond delay="5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200"/>
                                        <p:tgtEl>
                                          <p:spTgt spid="6"/>
                                        </p:tgtEl>
                                      </p:cBhvr>
                                    </p:animEffect>
                                  </p:childTnLst>
                                </p:cTn>
                              </p:par>
                              <p:par>
                                <p:cTn id="67" presetID="10" presetClass="entr" presetSubtype="0" fill="hold" nodeType="withEffect">
                                  <p:stCondLst>
                                    <p:cond delay="550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426" grpId="0" animBg="1"/>
      <p:bldP spid="425" grpId="0" animBg="1"/>
      <p:bldP spid="35" grpId="0"/>
      <p:bldP spid="15"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 Placeholder 82"/>
          <p:cNvSpPr>
            <a:spLocks noGrp="1"/>
          </p:cNvSpPr>
          <p:nvPr>
            <p:ph type="body" sz="quarter" idx="4294967295"/>
          </p:nvPr>
        </p:nvSpPr>
        <p:spPr>
          <a:xfrm>
            <a:off x="270068" y="1189813"/>
            <a:ext cx="4897547" cy="5020013"/>
          </a:xfrm>
        </p:spPr>
        <p:txBody>
          <a:bodyPr/>
          <a:lstStyle/>
          <a:p>
            <a:pPr marL="0" indent="0">
              <a:spcBef>
                <a:spcPts val="588"/>
              </a:spcBef>
              <a:buNone/>
            </a:pPr>
            <a:r>
              <a:rPr lang="en-US" sz="3529" b="0" dirty="0">
                <a:latin typeface="Segoe UI" panose="020B0502040204020203" pitchFamily="34" charset="0"/>
              </a:rPr>
              <a:t>ARM templates can:</a:t>
            </a:r>
          </a:p>
          <a:p>
            <a:pPr marL="286327" lvl="1" indent="-286327">
              <a:spcBef>
                <a:spcPts val="588"/>
              </a:spcBef>
            </a:pPr>
            <a:r>
              <a:rPr lang="en-US" sz="1961" dirty="0">
                <a:latin typeface="Segoe UI" panose="020B0502040204020203" pitchFamily="34" charset="0"/>
              </a:rPr>
              <a:t>Simplify deployment</a:t>
            </a:r>
          </a:p>
          <a:p>
            <a:pPr marL="286327" lvl="1" indent="-286327">
              <a:spcBef>
                <a:spcPts val="588"/>
              </a:spcBef>
            </a:pPr>
            <a:r>
              <a:rPr lang="en-US" sz="1961" dirty="0">
                <a:latin typeface="Segoe UI" panose="020B0502040204020203" pitchFamily="34" charset="0"/>
              </a:rPr>
              <a:t>Simplify roll-back</a:t>
            </a:r>
          </a:p>
          <a:p>
            <a:pPr marL="286327" lvl="1" indent="-286327">
              <a:spcBef>
                <a:spcPts val="588"/>
              </a:spcBef>
            </a:pPr>
            <a:r>
              <a:rPr lang="en-US" sz="1961" dirty="0">
                <a:latin typeface="Segoe UI" panose="020B0502040204020203" pitchFamily="34" charset="0"/>
              </a:rPr>
              <a:t>Provide cross-resource configuration and update support </a:t>
            </a:r>
          </a:p>
          <a:p>
            <a:pPr marL="286327" lvl="1" indent="-286327">
              <a:spcBef>
                <a:spcPts val="588"/>
              </a:spcBef>
            </a:pPr>
            <a:r>
              <a:rPr lang="en-US" sz="1961" dirty="0">
                <a:latin typeface="Segoe UI" panose="020B0502040204020203" pitchFamily="34" charset="0"/>
              </a:rPr>
              <a:t>Be used as a learning tool to build to suit</a:t>
            </a:r>
          </a:p>
          <a:p>
            <a:pPr marL="0" indent="0">
              <a:spcBef>
                <a:spcPts val="588"/>
              </a:spcBef>
              <a:buNone/>
            </a:pPr>
            <a:r>
              <a:rPr lang="en-US" sz="3529" b="0" dirty="0">
                <a:latin typeface="Segoe UI" panose="020B0502040204020203" pitchFamily="34" charset="0"/>
              </a:rPr>
              <a:t>Azure templates are: </a:t>
            </a:r>
          </a:p>
          <a:p>
            <a:pPr marL="286327" lvl="1" indent="-286327">
              <a:spcBef>
                <a:spcPts val="588"/>
              </a:spcBef>
            </a:pPr>
            <a:r>
              <a:rPr lang="en-US" sz="1961" dirty="0">
                <a:latin typeface="Segoe UI" panose="020B0502040204020203" pitchFamily="34" charset="0"/>
              </a:rPr>
              <a:t>Source file, checked-in</a:t>
            </a:r>
          </a:p>
          <a:p>
            <a:pPr marL="286327" lvl="1" indent="-286327">
              <a:spcBef>
                <a:spcPts val="588"/>
              </a:spcBef>
            </a:pPr>
            <a:r>
              <a:rPr lang="en-US" sz="1961" dirty="0">
                <a:latin typeface="Segoe UI" panose="020B0502040204020203" pitchFamily="34" charset="0"/>
              </a:rPr>
              <a:t>Specifies resources and dependencies (VMs, websites, DBs) and connections (configuration, LB sets)</a:t>
            </a:r>
          </a:p>
          <a:p>
            <a:pPr marL="286327" lvl="1" indent="-286327">
              <a:spcBef>
                <a:spcPts val="588"/>
              </a:spcBef>
            </a:pPr>
            <a:r>
              <a:rPr lang="en-US" sz="1961" dirty="0">
                <a:latin typeface="Segoe UI" panose="020B0502040204020203" pitchFamily="34" charset="0"/>
              </a:rPr>
              <a:t>Configurable parameters for input/output</a:t>
            </a:r>
          </a:p>
        </p:txBody>
      </p:sp>
      <p:sp>
        <p:nvSpPr>
          <p:cNvPr id="9" name="Title 1"/>
          <p:cNvSpPr>
            <a:spLocks noGrp="1"/>
          </p:cNvSpPr>
          <p:nvPr>
            <p:ph type="title"/>
          </p:nvPr>
        </p:nvSpPr>
        <p:spPr/>
        <p:txBody>
          <a:bodyPr/>
          <a:lstStyle/>
          <a:p>
            <a:r>
              <a:rPr lang="en-US" b="0" dirty="0" smtClean="0">
                <a:solidFill>
                  <a:schemeClr val="tx1"/>
                </a:solidFill>
                <a:latin typeface="Segoe UI" panose="020B0502040204020203" pitchFamily="34" charset="0"/>
              </a:rPr>
              <a:t>Azure Resource Manager templates</a:t>
            </a:r>
            <a:endParaRPr lang="en-US" b="0" dirty="0">
              <a:solidFill>
                <a:schemeClr val="tx1"/>
              </a:solidFill>
              <a:latin typeface="Segoe UI" panose="020B0502040204020203" pitchFamily="34" charset="0"/>
            </a:endParaRPr>
          </a:p>
        </p:txBody>
      </p:sp>
      <p:grpSp>
        <p:nvGrpSpPr>
          <p:cNvPr id="131" name="Group 130"/>
          <p:cNvGrpSpPr/>
          <p:nvPr/>
        </p:nvGrpSpPr>
        <p:grpSpPr>
          <a:xfrm>
            <a:off x="5288957" y="1310682"/>
            <a:ext cx="6632915" cy="5255328"/>
            <a:chOff x="5212397" y="1239862"/>
            <a:chExt cx="6766878" cy="5361468"/>
          </a:xfrm>
        </p:grpSpPr>
        <p:sp>
          <p:nvSpPr>
            <p:cNvPr id="8" name="Rectangle 7"/>
            <p:cNvSpPr/>
            <p:nvPr/>
          </p:nvSpPr>
          <p:spPr bwMode="auto">
            <a:xfrm>
              <a:off x="9559422" y="1549870"/>
              <a:ext cx="2419853" cy="727986"/>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43407" tIns="89630" rIns="143407" bIns="89630" rtlCol="0" anchor="t" anchorCtr="0"/>
            <a:lstStyle/>
            <a:p>
              <a:pPr defTabSz="931987">
                <a:defRPr/>
              </a:pPr>
              <a:r>
                <a:rPr lang="en-US" sz="1371" dirty="0">
                  <a:gradFill>
                    <a:gsLst>
                      <a:gs pos="2655">
                        <a:prstClr val="black"/>
                      </a:gs>
                      <a:gs pos="31000">
                        <a:prstClr val="black"/>
                      </a:gs>
                    </a:gsLst>
                    <a:lin ang="5400000" scaled="0"/>
                  </a:gradFill>
                  <a:ea typeface="Segoe UI" pitchFamily="34" charset="0"/>
                  <a:cs typeface="Segoe UI" pitchFamily="34" charset="0"/>
                </a:rPr>
                <a:t>Repeatable configuration</a:t>
              </a:r>
            </a:p>
            <a:p>
              <a:pPr defTabSz="931987">
                <a:defRPr/>
              </a:pPr>
              <a:r>
                <a:rPr lang="en-US" sz="1175" i="1" dirty="0">
                  <a:gradFill>
                    <a:gsLst>
                      <a:gs pos="2655">
                        <a:prstClr val="black"/>
                      </a:gs>
                      <a:gs pos="31000">
                        <a:prstClr val="black"/>
                      </a:gs>
                    </a:gsLst>
                    <a:lin ang="5400000" scaled="0"/>
                  </a:gradFill>
                  <a:ea typeface="Segoe UI" pitchFamily="34" charset="0"/>
                  <a:cs typeface="Segoe UI" pitchFamily="34" charset="0"/>
                </a:rPr>
                <a:t>Configuration</a:t>
              </a:r>
              <a:r>
                <a:rPr lang="en-US" sz="1175" i="1" dirty="0">
                  <a:gradFill>
                    <a:gsLst>
                      <a:gs pos="2655">
                        <a:prstClr val="black"/>
                      </a:gs>
                      <a:gs pos="31000">
                        <a:prstClr val="black"/>
                      </a:gs>
                    </a:gsLst>
                    <a:lin ang="5400000" scaled="0"/>
                  </a:gradFill>
                  <a:ea typeface="Segoe UI" pitchFamily="34" charset="0"/>
                  <a:cs typeface="Segoe UI" pitchFamily="34" charset="0"/>
                  <a:sym typeface="Wingdings" panose="05000000000000000000" pitchFamily="2" charset="2"/>
                </a:rPr>
                <a:t> </a:t>
              </a:r>
              <a:r>
                <a:rPr lang="en-US" sz="1175" i="1" dirty="0">
                  <a:gradFill>
                    <a:gsLst>
                      <a:gs pos="2655">
                        <a:prstClr val="black"/>
                      </a:gs>
                      <a:gs pos="31000">
                        <a:prstClr val="black"/>
                      </a:gs>
                    </a:gsLst>
                    <a:lin ang="5400000" scaled="0"/>
                  </a:gradFill>
                  <a:ea typeface="Segoe UI" pitchFamily="34" charset="0"/>
                  <a:cs typeface="Segoe UI" pitchFamily="34" charset="0"/>
                </a:rPr>
                <a:t>Resource Group</a:t>
              </a:r>
            </a:p>
          </p:txBody>
        </p:sp>
        <p:sp>
          <p:nvSpPr>
            <p:cNvPr id="64" name="Freeform 61"/>
            <p:cNvSpPr>
              <a:spLocks/>
            </p:cNvSpPr>
            <p:nvPr/>
          </p:nvSpPr>
          <p:spPr bwMode="auto">
            <a:xfrm>
              <a:off x="8570789" y="2548344"/>
              <a:ext cx="37234" cy="1756477"/>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10" name="Group 109"/>
            <p:cNvGrpSpPr/>
            <p:nvPr/>
          </p:nvGrpSpPr>
          <p:grpSpPr>
            <a:xfrm>
              <a:off x="8525627" y="2478733"/>
              <a:ext cx="155412" cy="1884782"/>
              <a:chOff x="8672353" y="2553460"/>
              <a:chExt cx="155412" cy="1884782"/>
            </a:xfrm>
          </p:grpSpPr>
          <p:sp>
            <p:nvSpPr>
              <p:cNvPr id="63" name="Rectangle 60"/>
              <p:cNvSpPr>
                <a:spLocks noChangeArrowheads="1"/>
              </p:cNvSpPr>
              <p:nvPr/>
            </p:nvSpPr>
            <p:spPr bwMode="auto">
              <a:xfrm>
                <a:off x="8732252" y="2623071"/>
                <a:ext cx="37234" cy="1691640"/>
              </a:xfrm>
              <a:prstGeom prst="rect">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5" name="Oval 62"/>
              <p:cNvSpPr>
                <a:spLocks noChangeArrowheads="1"/>
              </p:cNvSpPr>
              <p:nvPr/>
            </p:nvSpPr>
            <p:spPr bwMode="auto">
              <a:xfrm>
                <a:off x="8677210" y="255346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6" name="Freeform 63"/>
              <p:cNvSpPr>
                <a:spLocks/>
              </p:cNvSpPr>
              <p:nvPr/>
            </p:nvSpPr>
            <p:spPr bwMode="auto">
              <a:xfrm>
                <a:off x="8672353" y="4303876"/>
                <a:ext cx="155412" cy="134366"/>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09" name="Group 108"/>
            <p:cNvGrpSpPr/>
            <p:nvPr/>
          </p:nvGrpSpPr>
          <p:grpSpPr>
            <a:xfrm>
              <a:off x="8757088" y="2481981"/>
              <a:ext cx="2304615" cy="1881534"/>
              <a:chOff x="8918252" y="2553460"/>
              <a:chExt cx="2412292" cy="1881534"/>
            </a:xfrm>
          </p:grpSpPr>
          <p:sp>
            <p:nvSpPr>
              <p:cNvPr id="67"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8" name="Oval 65"/>
              <p:cNvSpPr>
                <a:spLocks noChangeArrowheads="1"/>
              </p:cNvSpPr>
              <p:nvPr/>
            </p:nvSpPr>
            <p:spPr bwMode="auto">
              <a:xfrm>
                <a:off x="8918252" y="2553460"/>
                <a:ext cx="153140"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69"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1" name="Rectangle 68"/>
            <p:cNvSpPr>
              <a:spLocks noChangeArrowheads="1"/>
            </p:cNvSpPr>
            <p:nvPr/>
          </p:nvSpPr>
          <p:spPr bwMode="auto">
            <a:xfrm>
              <a:off x="10579811" y="3730122"/>
              <a:ext cx="969954" cy="14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7770863"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grpSp>
          <p:nvGrpSpPr>
            <p:cNvPr id="108" name="Group 107"/>
            <p:cNvGrpSpPr/>
            <p:nvPr/>
          </p:nvGrpSpPr>
          <p:grpSpPr>
            <a:xfrm>
              <a:off x="7624267" y="1239862"/>
              <a:ext cx="1927040" cy="1145663"/>
              <a:chOff x="5317065" y="1129914"/>
              <a:chExt cx="1927040" cy="1145663"/>
            </a:xfrm>
          </p:grpSpPr>
          <p:grpSp>
            <p:nvGrpSpPr>
              <p:cNvPr id="107" name="Group 106"/>
              <p:cNvGrpSpPr/>
              <p:nvPr/>
            </p:nvGrpSpPr>
            <p:grpSpPr>
              <a:xfrm>
                <a:off x="5317065" y="1129914"/>
                <a:ext cx="1927040" cy="1145663"/>
                <a:chOff x="1906587" y="-780050"/>
                <a:chExt cx="1927040" cy="1058450"/>
              </a:xfrm>
            </p:grpSpPr>
            <p:sp>
              <p:nvSpPr>
                <p:cNvPr id="103" name="Freeform 18"/>
                <p:cNvSpPr>
                  <a:spLocks/>
                </p:cNvSpPr>
                <p:nvPr/>
              </p:nvSpPr>
              <p:spPr bwMode="auto">
                <a:xfrm>
                  <a:off x="1906587" y="-499352"/>
                  <a:ext cx="295091" cy="777752"/>
                </a:xfrm>
                <a:custGeom>
                  <a:avLst/>
                  <a:gdLst>
                    <a:gd name="T0" fmla="*/ 489 w 489"/>
                    <a:gd name="T1" fmla="*/ 0 h 1606"/>
                    <a:gd name="T2" fmla="*/ 0 w 489"/>
                    <a:gd name="T3" fmla="*/ 0 h 1606"/>
                    <a:gd name="T4" fmla="*/ 0 w 489"/>
                    <a:gd name="T5" fmla="*/ 1346 h 1606"/>
                    <a:gd name="T6" fmla="*/ 260 w 489"/>
                    <a:gd name="T7" fmla="*/ 1606 h 1606"/>
                    <a:gd name="T8" fmla="*/ 489 w 489"/>
                    <a:gd name="T9" fmla="*/ 1606 h 1606"/>
                    <a:gd name="T10" fmla="*/ 489 w 489"/>
                    <a:gd name="T11" fmla="*/ 0 h 1606"/>
                  </a:gdLst>
                  <a:ahLst/>
                  <a:cxnLst>
                    <a:cxn ang="0">
                      <a:pos x="T0" y="T1"/>
                    </a:cxn>
                    <a:cxn ang="0">
                      <a:pos x="T2" y="T3"/>
                    </a:cxn>
                    <a:cxn ang="0">
                      <a:pos x="T4" y="T5"/>
                    </a:cxn>
                    <a:cxn ang="0">
                      <a:pos x="T6" y="T7"/>
                    </a:cxn>
                    <a:cxn ang="0">
                      <a:pos x="T8" y="T9"/>
                    </a:cxn>
                    <a:cxn ang="0">
                      <a:pos x="T10" y="T11"/>
                    </a:cxn>
                  </a:cxnLst>
                  <a:rect l="0" t="0" r="r" b="b"/>
                  <a:pathLst>
                    <a:path w="489" h="1606">
                      <a:moveTo>
                        <a:pt x="489" y="0"/>
                      </a:moveTo>
                      <a:cubicBezTo>
                        <a:pt x="0" y="0"/>
                        <a:pt x="0" y="0"/>
                        <a:pt x="0" y="0"/>
                      </a:cubicBezTo>
                      <a:cubicBezTo>
                        <a:pt x="0" y="1346"/>
                        <a:pt x="0" y="1346"/>
                        <a:pt x="0" y="1346"/>
                      </a:cubicBezTo>
                      <a:cubicBezTo>
                        <a:pt x="0" y="1484"/>
                        <a:pt x="122" y="1606"/>
                        <a:pt x="260" y="1606"/>
                      </a:cubicBezTo>
                      <a:cubicBezTo>
                        <a:pt x="489" y="1606"/>
                        <a:pt x="489" y="1606"/>
                        <a:pt x="489" y="1606"/>
                      </a:cubicBezTo>
                      <a:lnTo>
                        <a:pt x="489"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4" name="Freeform 19"/>
                <p:cNvSpPr>
                  <a:spLocks/>
                </p:cNvSpPr>
                <p:nvPr/>
              </p:nvSpPr>
              <p:spPr bwMode="auto">
                <a:xfrm>
                  <a:off x="1906587" y="-780050"/>
                  <a:ext cx="1927039" cy="229907"/>
                </a:xfrm>
                <a:custGeom>
                  <a:avLst/>
                  <a:gdLst>
                    <a:gd name="T0" fmla="*/ 2295 w 2295"/>
                    <a:gd name="T1" fmla="*/ 475 h 475"/>
                    <a:gd name="T2" fmla="*/ 2295 w 2295"/>
                    <a:gd name="T3" fmla="*/ 261 h 475"/>
                    <a:gd name="T4" fmla="*/ 2034 w 2295"/>
                    <a:gd name="T5" fmla="*/ 0 h 475"/>
                    <a:gd name="T6" fmla="*/ 260 w 2295"/>
                    <a:gd name="T7" fmla="*/ 0 h 475"/>
                    <a:gd name="T8" fmla="*/ 0 w 2295"/>
                    <a:gd name="T9" fmla="*/ 261 h 475"/>
                    <a:gd name="T10" fmla="*/ 0 w 2295"/>
                    <a:gd name="T11" fmla="*/ 475 h 475"/>
                    <a:gd name="T12" fmla="*/ 2295 w 2295"/>
                    <a:gd name="T13" fmla="*/ 475 h 475"/>
                  </a:gdLst>
                  <a:ahLst/>
                  <a:cxnLst>
                    <a:cxn ang="0">
                      <a:pos x="T0" y="T1"/>
                    </a:cxn>
                    <a:cxn ang="0">
                      <a:pos x="T2" y="T3"/>
                    </a:cxn>
                    <a:cxn ang="0">
                      <a:pos x="T4" y="T5"/>
                    </a:cxn>
                    <a:cxn ang="0">
                      <a:pos x="T6" y="T7"/>
                    </a:cxn>
                    <a:cxn ang="0">
                      <a:pos x="T8" y="T9"/>
                    </a:cxn>
                    <a:cxn ang="0">
                      <a:pos x="T10" y="T11"/>
                    </a:cxn>
                    <a:cxn ang="0">
                      <a:pos x="T12" y="T13"/>
                    </a:cxn>
                  </a:cxnLst>
                  <a:rect l="0" t="0" r="r" b="b"/>
                  <a:pathLst>
                    <a:path w="2295" h="475">
                      <a:moveTo>
                        <a:pt x="2295" y="475"/>
                      </a:moveTo>
                      <a:cubicBezTo>
                        <a:pt x="2295" y="261"/>
                        <a:pt x="2295" y="261"/>
                        <a:pt x="2295" y="261"/>
                      </a:cubicBezTo>
                      <a:cubicBezTo>
                        <a:pt x="2295" y="123"/>
                        <a:pt x="2172" y="0"/>
                        <a:pt x="2034" y="0"/>
                      </a:cubicBezTo>
                      <a:cubicBezTo>
                        <a:pt x="260" y="0"/>
                        <a:pt x="260" y="0"/>
                        <a:pt x="260" y="0"/>
                      </a:cubicBezTo>
                      <a:cubicBezTo>
                        <a:pt x="122" y="0"/>
                        <a:pt x="0" y="123"/>
                        <a:pt x="0" y="261"/>
                      </a:cubicBezTo>
                      <a:cubicBezTo>
                        <a:pt x="0" y="475"/>
                        <a:pt x="0" y="475"/>
                        <a:pt x="0" y="475"/>
                      </a:cubicBezTo>
                      <a:lnTo>
                        <a:pt x="2295" y="475"/>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05" name="Freeform 20"/>
                <p:cNvSpPr>
                  <a:spLocks/>
                </p:cNvSpPr>
                <p:nvPr/>
              </p:nvSpPr>
              <p:spPr bwMode="auto">
                <a:xfrm>
                  <a:off x="2266423" y="-499352"/>
                  <a:ext cx="1567204" cy="777752"/>
                </a:xfrm>
                <a:custGeom>
                  <a:avLst/>
                  <a:gdLst>
                    <a:gd name="T0" fmla="*/ 0 w 1591"/>
                    <a:gd name="T1" fmla="*/ 0 h 1606"/>
                    <a:gd name="T2" fmla="*/ 0 w 1591"/>
                    <a:gd name="T3" fmla="*/ 1606 h 1606"/>
                    <a:gd name="T4" fmla="*/ 1331 w 1591"/>
                    <a:gd name="T5" fmla="*/ 1606 h 1606"/>
                    <a:gd name="T6" fmla="*/ 1591 w 1591"/>
                    <a:gd name="T7" fmla="*/ 1346 h 1606"/>
                    <a:gd name="T8" fmla="*/ 1591 w 1591"/>
                    <a:gd name="T9" fmla="*/ 0 h 1606"/>
                    <a:gd name="T10" fmla="*/ 0 w 1591"/>
                    <a:gd name="T11" fmla="*/ 0 h 1606"/>
                  </a:gdLst>
                  <a:ahLst/>
                  <a:cxnLst>
                    <a:cxn ang="0">
                      <a:pos x="T0" y="T1"/>
                    </a:cxn>
                    <a:cxn ang="0">
                      <a:pos x="T2" y="T3"/>
                    </a:cxn>
                    <a:cxn ang="0">
                      <a:pos x="T4" y="T5"/>
                    </a:cxn>
                    <a:cxn ang="0">
                      <a:pos x="T6" y="T7"/>
                    </a:cxn>
                    <a:cxn ang="0">
                      <a:pos x="T8" y="T9"/>
                    </a:cxn>
                    <a:cxn ang="0">
                      <a:pos x="T10" y="T11"/>
                    </a:cxn>
                  </a:cxnLst>
                  <a:rect l="0" t="0" r="r" b="b"/>
                  <a:pathLst>
                    <a:path w="1591" h="1606">
                      <a:moveTo>
                        <a:pt x="0" y="0"/>
                      </a:moveTo>
                      <a:cubicBezTo>
                        <a:pt x="0" y="1606"/>
                        <a:pt x="0" y="1606"/>
                        <a:pt x="0" y="1606"/>
                      </a:cubicBezTo>
                      <a:cubicBezTo>
                        <a:pt x="1331" y="1606"/>
                        <a:pt x="1331" y="1606"/>
                        <a:pt x="1331" y="1606"/>
                      </a:cubicBezTo>
                      <a:cubicBezTo>
                        <a:pt x="1469" y="1606"/>
                        <a:pt x="1591" y="1484"/>
                        <a:pt x="1591" y="1346"/>
                      </a:cubicBezTo>
                      <a:cubicBezTo>
                        <a:pt x="1591" y="0"/>
                        <a:pt x="1591" y="0"/>
                        <a:pt x="1591" y="0"/>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sp>
            <p:nvSpPr>
              <p:cNvPr id="57" name="Rectangle 54"/>
              <p:cNvSpPr>
                <a:spLocks noChangeArrowheads="1"/>
              </p:cNvSpPr>
              <p:nvPr/>
            </p:nvSpPr>
            <p:spPr bwMode="auto">
              <a:xfrm>
                <a:off x="5685015" y="1434638"/>
                <a:ext cx="1349866" cy="71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3407" tIns="89630" rIns="143407" bIns="8963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lnSpc>
                    <a:spcPct val="90000"/>
                  </a:lnSpc>
                  <a:defRPr/>
                </a:pPr>
                <a:r>
                  <a:rPr lang="en-US" altLang="en-US" sz="1866" dirty="0">
                    <a:gradFill>
                      <a:gsLst>
                        <a:gs pos="2655">
                          <a:prstClr val="black"/>
                        </a:gs>
                        <a:gs pos="31000">
                          <a:prstClr val="black"/>
                        </a:gs>
                      </a:gsLst>
                      <a:lin ang="5400000" scaled="0"/>
                    </a:gradFill>
                    <a:latin typeface="Cambria"/>
                  </a:rPr>
                  <a:t>SQL-A website</a:t>
                </a:r>
                <a:endParaRPr lang="en-US" altLang="en-US" sz="1200" dirty="0">
                  <a:gradFill>
                    <a:gsLst>
                      <a:gs pos="2655">
                        <a:prstClr val="black"/>
                      </a:gs>
                      <a:gs pos="31000">
                        <a:prstClr val="black"/>
                      </a:gs>
                    </a:gsLst>
                    <a:lin ang="5400000" scaled="0"/>
                  </a:gradFill>
                  <a:latin typeface="Cambria"/>
                </a:endParaRPr>
              </a:p>
            </p:txBody>
          </p:sp>
          <p:sp>
            <p:nvSpPr>
              <p:cNvPr id="59" name="Rectangle 56"/>
              <p:cNvSpPr>
                <a:spLocks noChangeArrowheads="1"/>
              </p:cNvSpPr>
              <p:nvPr/>
            </p:nvSpPr>
            <p:spPr bwMode="auto">
              <a:xfrm>
                <a:off x="5685016" y="2040016"/>
                <a:ext cx="1092740" cy="1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990">
                  <a:defRPr/>
                </a:pPr>
                <a:r>
                  <a:rPr lang="en-US" altLang="en-US" sz="882" dirty="0">
                    <a:gradFill>
                      <a:gsLst>
                        <a:gs pos="2655">
                          <a:prstClr val="black"/>
                        </a:gs>
                        <a:gs pos="31000">
                          <a:prstClr val="black"/>
                        </a:gs>
                      </a:gsLst>
                      <a:lin ang="5400000" scaled="0"/>
                    </a:gradFill>
                    <a:latin typeface="Cambria"/>
                  </a:rPr>
                  <a:t>[SQL CONFIG] VM (2x)</a:t>
                </a:r>
                <a:endParaRPr lang="en-US" altLang="en-US" sz="1961" dirty="0">
                  <a:gradFill>
                    <a:gsLst>
                      <a:gs pos="2655">
                        <a:prstClr val="black"/>
                      </a:gs>
                      <a:gs pos="31000">
                        <a:prstClr val="black"/>
                      </a:gs>
                    </a:gsLst>
                    <a:lin ang="5400000" scaled="0"/>
                  </a:gradFill>
                  <a:latin typeface="Cambria"/>
                </a:endParaRPr>
              </a:p>
            </p:txBody>
          </p:sp>
          <p:sp>
            <p:nvSpPr>
              <p:cNvPr id="81" name="Rectangle 56"/>
              <p:cNvSpPr>
                <a:spLocks noChangeArrowheads="1"/>
              </p:cNvSpPr>
              <p:nvPr/>
            </p:nvSpPr>
            <p:spPr bwMode="auto">
              <a:xfrm>
                <a:off x="5685016" y="1181629"/>
                <a:ext cx="1243193" cy="2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143407" tIns="0" rIns="143407" bIns="0" numCol="1" anchor="t" anchorCtr="0" compatLnSpc="1">
                <a:prstTxWarp prst="textNoShape">
                  <a:avLst/>
                </a:prstTxWarp>
                <a:noAutofit/>
              </a:bodyPr>
              <a:lstStyle/>
              <a:p>
                <a:pPr defTabSz="913990">
                  <a:defRPr/>
                </a:pPr>
                <a:r>
                  <a:rPr lang="en-US" altLang="en-US" sz="1078" dirty="0">
                    <a:gradFill>
                      <a:gsLst>
                        <a:gs pos="2655">
                          <a:prstClr val="black"/>
                        </a:gs>
                        <a:gs pos="31000">
                          <a:prstClr val="black"/>
                        </a:gs>
                      </a:gsLst>
                      <a:lin ang="5400000" scaled="0"/>
                    </a:gradFill>
                  </a:rPr>
                  <a:t>ARM template</a:t>
                </a:r>
              </a:p>
            </p:txBody>
          </p:sp>
        </p:grpSp>
        <p:grpSp>
          <p:nvGrpSpPr>
            <p:cNvPr id="112" name="Group 111"/>
            <p:cNvGrpSpPr/>
            <p:nvPr/>
          </p:nvGrpSpPr>
          <p:grpSpPr>
            <a:xfrm flipH="1">
              <a:off x="6258813" y="2481981"/>
              <a:ext cx="2182110" cy="1881534"/>
              <a:chOff x="8917449" y="2553460"/>
              <a:chExt cx="2413095" cy="1881534"/>
            </a:xfrm>
          </p:grpSpPr>
          <p:sp>
            <p:nvSpPr>
              <p:cNvPr id="113" name="Freeform 64"/>
              <p:cNvSpPr>
                <a:spLocks/>
              </p:cNvSpPr>
              <p:nvPr/>
            </p:nvSpPr>
            <p:spPr bwMode="auto">
              <a:xfrm>
                <a:off x="8978320" y="2623071"/>
                <a:ext cx="2292325" cy="16884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4" name="Oval 65"/>
              <p:cNvSpPr>
                <a:spLocks noChangeArrowheads="1"/>
              </p:cNvSpPr>
              <p:nvPr/>
            </p:nvSpPr>
            <p:spPr bwMode="auto">
              <a:xfrm>
                <a:off x="8917449" y="2553460"/>
                <a:ext cx="161791"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115" name="Freeform 66"/>
              <p:cNvSpPr>
                <a:spLocks/>
              </p:cNvSpPr>
              <p:nvPr/>
            </p:nvSpPr>
            <p:spPr bwMode="auto">
              <a:xfrm>
                <a:off x="11171894" y="4300628"/>
                <a:ext cx="158650" cy="134366"/>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grpSp>
          <p:nvGrpSpPr>
            <p:cNvPr id="127" name="Group 126"/>
            <p:cNvGrpSpPr/>
            <p:nvPr/>
          </p:nvGrpSpPr>
          <p:grpSpPr>
            <a:xfrm>
              <a:off x="5212397" y="4497719"/>
              <a:ext cx="2011680" cy="1097280"/>
              <a:chOff x="5339098" y="4572446"/>
              <a:chExt cx="2011680" cy="1097280"/>
            </a:xfrm>
          </p:grpSpPr>
          <p:sp>
            <p:nvSpPr>
              <p:cNvPr id="5" name="Freeform 5"/>
              <p:cNvSpPr>
                <a:spLocks/>
              </p:cNvSpPr>
              <p:nvPr/>
            </p:nvSpPr>
            <p:spPr bwMode="auto">
              <a:xfrm>
                <a:off x="5339098"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dirty="0">
                    <a:gradFill>
                      <a:gsLst>
                        <a:gs pos="20000">
                          <a:prstClr val="white"/>
                        </a:gs>
                        <a:gs pos="42000">
                          <a:prstClr val="white"/>
                        </a:gs>
                      </a:gsLst>
                      <a:lin ang="5400000" scaled="0"/>
                    </a:gradFill>
                  </a:rPr>
                  <a:t>SQL-A</a:t>
                </a:r>
              </a:p>
            </p:txBody>
          </p:sp>
          <p:sp>
            <p:nvSpPr>
              <p:cNvPr id="116" name="Freeform 30"/>
              <p:cNvSpPr>
                <a:spLocks noEditPoints="1"/>
              </p:cNvSpPr>
              <p:nvPr/>
            </p:nvSpPr>
            <p:spPr bwMode="auto">
              <a:xfrm>
                <a:off x="6087369" y="4963660"/>
                <a:ext cx="515139" cy="569596"/>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224075" rIns="89630" bIns="44815" numCol="1" anchor="t" anchorCtr="0" compatLnSpc="1">
                <a:prstTxWarp prst="textNoShape">
                  <a:avLst/>
                </a:prstTxWarp>
              </a:bodyPr>
              <a:lstStyle/>
              <a:p>
                <a:pPr algn="ctr" defTabSz="896115">
                  <a:lnSpc>
                    <a:spcPct val="90000"/>
                  </a:lnSpc>
                  <a:defRPr/>
                </a:pPr>
                <a:r>
                  <a:rPr lang="en-US" sz="2400" dirty="0">
                    <a:gradFill>
                      <a:gsLst>
                        <a:gs pos="76250">
                          <a:prstClr val="black"/>
                        </a:gs>
                        <a:gs pos="35000">
                          <a:prstClr val="black"/>
                        </a:gs>
                      </a:gsLst>
                      <a:lin ang="5400000" scaled="1"/>
                    </a:gradFill>
                    <a:latin typeface="Segoe UI Semibold" panose="020B0702040204020203" pitchFamily="34" charset="0"/>
                    <a:cs typeface="Segoe UI Semibold" panose="020B0702040204020203" pitchFamily="34" charset="0"/>
                  </a:rPr>
                  <a:t>DB</a:t>
                </a:r>
              </a:p>
            </p:txBody>
          </p:sp>
        </p:grpSp>
        <p:grpSp>
          <p:nvGrpSpPr>
            <p:cNvPr id="128" name="Group 127"/>
            <p:cNvGrpSpPr/>
            <p:nvPr/>
          </p:nvGrpSpPr>
          <p:grpSpPr>
            <a:xfrm>
              <a:off x="7651059" y="4497719"/>
              <a:ext cx="2011680" cy="1097280"/>
              <a:chOff x="7651059" y="4572446"/>
              <a:chExt cx="2011680" cy="1097280"/>
            </a:xfrm>
          </p:grpSpPr>
          <p:sp>
            <p:nvSpPr>
              <p:cNvPr id="20" name="Freeform 17"/>
              <p:cNvSpPr>
                <a:spLocks/>
              </p:cNvSpPr>
              <p:nvPr/>
            </p:nvSpPr>
            <p:spPr bwMode="auto">
              <a:xfrm>
                <a:off x="7651059"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2400">
                    <a:gradFill>
                      <a:gsLst>
                        <a:gs pos="20000">
                          <a:prstClr val="white"/>
                        </a:gs>
                        <a:gs pos="42000">
                          <a:prstClr val="white"/>
                        </a:gs>
                      </a:gsLst>
                      <a:lin ang="5400000" scaled="0"/>
                    </a:gradFill>
                  </a:rPr>
                  <a:t>Website</a:t>
                </a:r>
                <a:endParaRPr lang="en-US" altLang="en-US" sz="2400" dirty="0">
                  <a:gradFill>
                    <a:gsLst>
                      <a:gs pos="20000">
                        <a:prstClr val="white"/>
                      </a:gs>
                      <a:gs pos="42000">
                        <a:prstClr val="white"/>
                      </a:gs>
                    </a:gsLst>
                    <a:lin ang="5400000" scaled="0"/>
                  </a:gradFill>
                </a:endParaRPr>
              </a:p>
            </p:txBody>
          </p:sp>
          <p:grpSp>
            <p:nvGrpSpPr>
              <p:cNvPr id="120" name="Group 119"/>
              <p:cNvGrpSpPr/>
              <p:nvPr/>
            </p:nvGrpSpPr>
            <p:grpSpPr>
              <a:xfrm>
                <a:off x="8306911" y="4960164"/>
                <a:ext cx="572863" cy="573091"/>
                <a:chOff x="8468374" y="4972864"/>
                <a:chExt cx="572863" cy="573091"/>
              </a:xfrm>
            </p:grpSpPr>
            <p:sp>
              <p:nvSpPr>
                <p:cNvPr id="118" name="Oval 117"/>
                <p:cNvSpPr/>
                <p:nvPr/>
              </p:nvSpPr>
              <p:spPr bwMode="auto">
                <a:xfrm>
                  <a:off x="8481219" y="4985823"/>
                  <a:ext cx="547173" cy="54717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34"/>
                <p:cNvSpPr>
                  <a:spLocks noEditPoints="1"/>
                </p:cNvSpPr>
                <p:nvPr/>
              </p:nvSpPr>
              <p:spPr bwMode="auto">
                <a:xfrm>
                  <a:off x="8468374" y="4972864"/>
                  <a:ext cx="572863" cy="573091"/>
                </a:xfrm>
                <a:custGeom>
                  <a:avLst/>
                  <a:gdLst>
                    <a:gd name="T0" fmla="*/ 1054 w 2120"/>
                    <a:gd name="T1" fmla="*/ 0 h 2120"/>
                    <a:gd name="T2" fmla="*/ 0 w 2120"/>
                    <a:gd name="T3" fmla="*/ 1066 h 2120"/>
                    <a:gd name="T4" fmla="*/ 1060 w 2120"/>
                    <a:gd name="T5" fmla="*/ 2120 h 2120"/>
                    <a:gd name="T6" fmla="*/ 1706 w 2120"/>
                    <a:gd name="T7" fmla="*/ 1901 h 2120"/>
                    <a:gd name="T8" fmla="*/ 1895 w 2120"/>
                    <a:gd name="T9" fmla="*/ 415 h 2120"/>
                    <a:gd name="T10" fmla="*/ 1724 w 2120"/>
                    <a:gd name="T11" fmla="*/ 1279 h 2120"/>
                    <a:gd name="T12" fmla="*/ 1795 w 2120"/>
                    <a:gd name="T13" fmla="*/ 1593 h 2120"/>
                    <a:gd name="T14" fmla="*/ 1161 w 2120"/>
                    <a:gd name="T15" fmla="*/ 1961 h 2120"/>
                    <a:gd name="T16" fmla="*/ 960 w 2120"/>
                    <a:gd name="T17" fmla="*/ 1807 h 2120"/>
                    <a:gd name="T18" fmla="*/ 456 w 2120"/>
                    <a:gd name="T19" fmla="*/ 1741 h 2120"/>
                    <a:gd name="T20" fmla="*/ 723 w 2120"/>
                    <a:gd name="T21" fmla="*/ 1706 h 2120"/>
                    <a:gd name="T22" fmla="*/ 462 w 2120"/>
                    <a:gd name="T23" fmla="*/ 1647 h 2120"/>
                    <a:gd name="T24" fmla="*/ 344 w 2120"/>
                    <a:gd name="T25" fmla="*/ 1617 h 2120"/>
                    <a:gd name="T26" fmla="*/ 255 w 2120"/>
                    <a:gd name="T27" fmla="*/ 652 h 2120"/>
                    <a:gd name="T28" fmla="*/ 622 w 2120"/>
                    <a:gd name="T29" fmla="*/ 616 h 2120"/>
                    <a:gd name="T30" fmla="*/ 486 w 2120"/>
                    <a:gd name="T31" fmla="*/ 509 h 2120"/>
                    <a:gd name="T32" fmla="*/ 503 w 2120"/>
                    <a:gd name="T33" fmla="*/ 344 h 2120"/>
                    <a:gd name="T34" fmla="*/ 865 w 2120"/>
                    <a:gd name="T35" fmla="*/ 403 h 2120"/>
                    <a:gd name="T36" fmla="*/ 1108 w 2120"/>
                    <a:gd name="T37" fmla="*/ 160 h 2120"/>
                    <a:gd name="T38" fmla="*/ 1801 w 2120"/>
                    <a:gd name="T39" fmla="*/ 545 h 2120"/>
                    <a:gd name="T40" fmla="*/ 1753 w 2120"/>
                    <a:gd name="T41" fmla="*/ 954 h 2120"/>
                    <a:gd name="T42" fmla="*/ 1966 w 2120"/>
                    <a:gd name="T43" fmla="*/ 1060 h 2120"/>
                    <a:gd name="T44" fmla="*/ 1759 w 2120"/>
                    <a:gd name="T45" fmla="*/ 1244 h 2120"/>
                    <a:gd name="T46" fmla="*/ 1089 w 2120"/>
                    <a:gd name="T47" fmla="*/ 1453 h 2120"/>
                    <a:gd name="T48" fmla="*/ 1398 w 2120"/>
                    <a:gd name="T49" fmla="*/ 1345 h 2120"/>
                    <a:gd name="T50" fmla="*/ 1404 w 2120"/>
                    <a:gd name="T51" fmla="*/ 1237 h 2120"/>
                    <a:gd name="T52" fmla="*/ 1339 w 2120"/>
                    <a:gd name="T53" fmla="*/ 1273 h 2120"/>
                    <a:gd name="T54" fmla="*/ 1062 w 2120"/>
                    <a:gd name="T55" fmla="*/ 662 h 2120"/>
                    <a:gd name="T56" fmla="*/ 1347 w 2120"/>
                    <a:gd name="T57" fmla="*/ 955 h 2120"/>
                    <a:gd name="T58" fmla="*/ 1442 w 2120"/>
                    <a:gd name="T59" fmla="*/ 925 h 2120"/>
                    <a:gd name="T60" fmla="*/ 1407 w 2120"/>
                    <a:gd name="T61" fmla="*/ 883 h 2120"/>
                    <a:gd name="T62" fmla="*/ 865 w 2120"/>
                    <a:gd name="T63" fmla="*/ 849 h 2120"/>
                    <a:gd name="T64" fmla="*/ 771 w 2120"/>
                    <a:gd name="T65" fmla="*/ 837 h 2120"/>
                    <a:gd name="T66" fmla="*/ 806 w 2120"/>
                    <a:gd name="T67" fmla="*/ 1387 h 2120"/>
                    <a:gd name="T68" fmla="*/ 859 w 2120"/>
                    <a:gd name="T69" fmla="*/ 979 h 2120"/>
                    <a:gd name="T70" fmla="*/ 1021 w 2120"/>
                    <a:gd name="T71" fmla="*/ 1506 h 2120"/>
                    <a:gd name="T72" fmla="*/ 836 w 2120"/>
                    <a:gd name="T73" fmla="*/ 1482 h 2120"/>
                    <a:gd name="T74" fmla="*/ 913 w 2120"/>
                    <a:gd name="T75" fmla="*/ 1720 h 2120"/>
                    <a:gd name="T76" fmla="*/ 1021 w 2120"/>
                    <a:gd name="T77" fmla="*/ 1506 h 2120"/>
                    <a:gd name="T78" fmla="*/ 1584 w 2120"/>
                    <a:gd name="T79" fmla="*/ 972 h 2120"/>
                    <a:gd name="T80" fmla="*/ 1482 w 2120"/>
                    <a:gd name="T81" fmla="*/ 1186 h 2120"/>
                    <a:gd name="T82" fmla="*/ 1668 w 2120"/>
                    <a:gd name="T83" fmla="*/ 1210 h 2120"/>
                    <a:gd name="T84" fmla="*/ 846 w 2120"/>
                    <a:gd name="T85" fmla="*/ 752 h 2120"/>
                    <a:gd name="T86" fmla="*/ 947 w 2120"/>
                    <a:gd name="T87" fmla="*/ 548 h 2120"/>
                    <a:gd name="T88" fmla="*/ 769 w 2120"/>
                    <a:gd name="T89" fmla="*/ 524 h 2120"/>
                    <a:gd name="T90" fmla="*/ 846 w 2120"/>
                    <a:gd name="T91" fmla="*/ 752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moveTo>
                        <a:pt x="1089" y="1447"/>
                      </a:moveTo>
                      <a:cubicBezTo>
                        <a:pt x="1089" y="1447"/>
                        <a:pt x="1089" y="1447"/>
                        <a:pt x="1089" y="1453"/>
                      </a:cubicBezTo>
                      <a:cubicBezTo>
                        <a:pt x="1113" y="1477"/>
                        <a:pt x="1125" y="1501"/>
                        <a:pt x="1131" y="1531"/>
                      </a:cubicBezTo>
                      <a:cubicBezTo>
                        <a:pt x="1226" y="1477"/>
                        <a:pt x="1315" y="1417"/>
                        <a:pt x="1398" y="1345"/>
                      </a:cubicBezTo>
                      <a:cubicBezTo>
                        <a:pt x="1422" y="1327"/>
                        <a:pt x="1439" y="1309"/>
                        <a:pt x="1463" y="1291"/>
                      </a:cubicBezTo>
                      <a:cubicBezTo>
                        <a:pt x="1439" y="1279"/>
                        <a:pt x="1422" y="1261"/>
                        <a:pt x="1404" y="1237"/>
                      </a:cubicBezTo>
                      <a:cubicBezTo>
                        <a:pt x="1404" y="1231"/>
                        <a:pt x="1398" y="1231"/>
                        <a:pt x="1398" y="1225"/>
                      </a:cubicBezTo>
                      <a:cubicBezTo>
                        <a:pt x="1374" y="1237"/>
                        <a:pt x="1356" y="1255"/>
                        <a:pt x="1339" y="1273"/>
                      </a:cubicBezTo>
                      <a:cubicBezTo>
                        <a:pt x="1261" y="1339"/>
                        <a:pt x="1173" y="1393"/>
                        <a:pt x="1089" y="1447"/>
                      </a:cubicBezTo>
                      <a:close/>
                      <a:moveTo>
                        <a:pt x="1062" y="662"/>
                      </a:moveTo>
                      <a:cubicBezTo>
                        <a:pt x="1056" y="698"/>
                        <a:pt x="1044" y="728"/>
                        <a:pt x="1026" y="751"/>
                      </a:cubicBezTo>
                      <a:cubicBezTo>
                        <a:pt x="1139" y="811"/>
                        <a:pt x="1252" y="877"/>
                        <a:pt x="1347" y="955"/>
                      </a:cubicBezTo>
                      <a:cubicBezTo>
                        <a:pt x="1365" y="967"/>
                        <a:pt x="1377" y="979"/>
                        <a:pt x="1389" y="990"/>
                      </a:cubicBezTo>
                      <a:cubicBezTo>
                        <a:pt x="1401" y="967"/>
                        <a:pt x="1419" y="943"/>
                        <a:pt x="1442" y="925"/>
                      </a:cubicBezTo>
                      <a:cubicBezTo>
                        <a:pt x="1448" y="925"/>
                        <a:pt x="1448" y="919"/>
                        <a:pt x="1454" y="919"/>
                      </a:cubicBezTo>
                      <a:cubicBezTo>
                        <a:pt x="1436" y="907"/>
                        <a:pt x="1424" y="895"/>
                        <a:pt x="1407" y="883"/>
                      </a:cubicBezTo>
                      <a:cubicBezTo>
                        <a:pt x="1300" y="799"/>
                        <a:pt x="1187" y="722"/>
                        <a:pt x="1062" y="662"/>
                      </a:cubicBezTo>
                      <a:close/>
                      <a:moveTo>
                        <a:pt x="865" y="849"/>
                      </a:moveTo>
                      <a:cubicBezTo>
                        <a:pt x="859" y="849"/>
                        <a:pt x="853" y="849"/>
                        <a:pt x="848" y="849"/>
                      </a:cubicBezTo>
                      <a:cubicBezTo>
                        <a:pt x="818" y="849"/>
                        <a:pt x="795" y="843"/>
                        <a:pt x="771" y="837"/>
                      </a:cubicBezTo>
                      <a:cubicBezTo>
                        <a:pt x="765" y="885"/>
                        <a:pt x="765" y="932"/>
                        <a:pt x="765" y="979"/>
                      </a:cubicBezTo>
                      <a:cubicBezTo>
                        <a:pt x="765" y="1115"/>
                        <a:pt x="777" y="1257"/>
                        <a:pt x="806" y="1387"/>
                      </a:cubicBezTo>
                      <a:cubicBezTo>
                        <a:pt x="836" y="1375"/>
                        <a:pt x="865" y="1363"/>
                        <a:pt x="900" y="1363"/>
                      </a:cubicBezTo>
                      <a:cubicBezTo>
                        <a:pt x="871" y="1239"/>
                        <a:pt x="859" y="1109"/>
                        <a:pt x="859" y="979"/>
                      </a:cubicBezTo>
                      <a:cubicBezTo>
                        <a:pt x="859" y="938"/>
                        <a:pt x="859" y="891"/>
                        <a:pt x="865" y="849"/>
                      </a:cubicBezTo>
                      <a:close/>
                      <a:moveTo>
                        <a:pt x="1021" y="1506"/>
                      </a:moveTo>
                      <a:cubicBezTo>
                        <a:pt x="991" y="1476"/>
                        <a:pt x="955" y="1459"/>
                        <a:pt x="913" y="1459"/>
                      </a:cubicBezTo>
                      <a:cubicBezTo>
                        <a:pt x="889" y="1459"/>
                        <a:pt x="859" y="1465"/>
                        <a:pt x="836" y="1482"/>
                      </a:cubicBezTo>
                      <a:cubicBezTo>
                        <a:pt x="776" y="1530"/>
                        <a:pt x="770" y="1613"/>
                        <a:pt x="812" y="1666"/>
                      </a:cubicBezTo>
                      <a:cubicBezTo>
                        <a:pt x="836" y="1702"/>
                        <a:pt x="877" y="1720"/>
                        <a:pt x="913" y="1720"/>
                      </a:cubicBezTo>
                      <a:cubicBezTo>
                        <a:pt x="943" y="1720"/>
                        <a:pt x="973" y="1708"/>
                        <a:pt x="997" y="1690"/>
                      </a:cubicBezTo>
                      <a:cubicBezTo>
                        <a:pt x="1051" y="1649"/>
                        <a:pt x="1062" y="1565"/>
                        <a:pt x="1021" y="1506"/>
                      </a:cubicBezTo>
                      <a:close/>
                      <a:moveTo>
                        <a:pt x="1691" y="1026"/>
                      </a:moveTo>
                      <a:cubicBezTo>
                        <a:pt x="1662" y="990"/>
                        <a:pt x="1626" y="972"/>
                        <a:pt x="1584" y="972"/>
                      </a:cubicBezTo>
                      <a:cubicBezTo>
                        <a:pt x="1560" y="972"/>
                        <a:pt x="1530" y="984"/>
                        <a:pt x="1506" y="1002"/>
                      </a:cubicBezTo>
                      <a:cubicBezTo>
                        <a:pt x="1447" y="1044"/>
                        <a:pt x="1441" y="1127"/>
                        <a:pt x="1482" y="1186"/>
                      </a:cubicBezTo>
                      <a:cubicBezTo>
                        <a:pt x="1506" y="1216"/>
                        <a:pt x="1548" y="1234"/>
                        <a:pt x="1584" y="1234"/>
                      </a:cubicBezTo>
                      <a:cubicBezTo>
                        <a:pt x="1614" y="1234"/>
                        <a:pt x="1644" y="1228"/>
                        <a:pt x="1668" y="1210"/>
                      </a:cubicBezTo>
                      <a:cubicBezTo>
                        <a:pt x="1721" y="1162"/>
                        <a:pt x="1733" y="1079"/>
                        <a:pt x="1691" y="1026"/>
                      </a:cubicBezTo>
                      <a:close/>
                      <a:moveTo>
                        <a:pt x="846" y="752"/>
                      </a:moveTo>
                      <a:cubicBezTo>
                        <a:pt x="876" y="752"/>
                        <a:pt x="906" y="746"/>
                        <a:pt x="930" y="729"/>
                      </a:cubicBezTo>
                      <a:cubicBezTo>
                        <a:pt x="983" y="682"/>
                        <a:pt x="995" y="600"/>
                        <a:pt x="947" y="548"/>
                      </a:cubicBezTo>
                      <a:cubicBezTo>
                        <a:pt x="924" y="513"/>
                        <a:pt x="888" y="495"/>
                        <a:pt x="846" y="495"/>
                      </a:cubicBezTo>
                      <a:cubicBezTo>
                        <a:pt x="817" y="495"/>
                        <a:pt x="793" y="507"/>
                        <a:pt x="769" y="524"/>
                      </a:cubicBezTo>
                      <a:cubicBezTo>
                        <a:pt x="710" y="565"/>
                        <a:pt x="698" y="647"/>
                        <a:pt x="745" y="705"/>
                      </a:cubicBezTo>
                      <a:cubicBezTo>
                        <a:pt x="769" y="734"/>
                        <a:pt x="805" y="752"/>
                        <a:pt x="846" y="752"/>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nvGrpSpPr>
            <p:cNvPr id="129" name="Group 128"/>
            <p:cNvGrpSpPr/>
            <p:nvPr/>
          </p:nvGrpSpPr>
          <p:grpSpPr>
            <a:xfrm>
              <a:off x="9849942" y="4399857"/>
              <a:ext cx="2124758" cy="1195142"/>
              <a:chOff x="9849942" y="4474584"/>
              <a:chExt cx="2124758" cy="1195142"/>
            </a:xfrm>
          </p:grpSpPr>
          <p:sp>
            <p:nvSpPr>
              <p:cNvPr id="35" name="Freeform 32"/>
              <p:cNvSpPr>
                <a:spLocks/>
              </p:cNvSpPr>
              <p:nvPr/>
            </p:nvSpPr>
            <p:spPr bwMode="auto">
              <a:xfrm>
                <a:off x="9849942" y="4474584"/>
                <a:ext cx="2011680" cy="1097280"/>
              </a:xfrm>
              <a:prstGeom prst="rect">
                <a:avLst/>
              </a:prstGeom>
              <a:solidFill>
                <a:schemeClr val="accent2">
                  <a:lumMod val="50000"/>
                </a:schemeClr>
              </a:solidFill>
              <a:ln w="9525">
                <a:noFill/>
                <a:round/>
                <a:headEnd/>
                <a:tailEnd/>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37" name="Freeform 34"/>
              <p:cNvSpPr>
                <a:spLocks/>
              </p:cNvSpPr>
              <p:nvPr/>
            </p:nvSpPr>
            <p:spPr bwMode="auto">
              <a:xfrm>
                <a:off x="9963020" y="4572446"/>
                <a:ext cx="2011680" cy="1097280"/>
              </a:xfrm>
              <a:prstGeom prst="rect">
                <a:avLst/>
              </a:prstGeom>
              <a:solidFill>
                <a:schemeClr val="accent2"/>
              </a:solidFill>
              <a:ln w="9525">
                <a:noFill/>
                <a:round/>
                <a:headEnd/>
                <a:tailEnd/>
              </a:ln>
              <a:extLst/>
            </p:spPr>
            <p:txBody>
              <a:bodyPr vert="horz" wrap="square" lIns="143407" tIns="89630" rIns="143407" bIns="89630" numCol="1" anchor="t" anchorCtr="0" compatLnSpc="1">
                <a:prstTxWarp prst="textNoShape">
                  <a:avLst/>
                </a:prstTxWarp>
              </a:bodyPr>
              <a:lstStyle/>
              <a:p>
                <a:pPr defTabSz="913990">
                  <a:lnSpc>
                    <a:spcPct val="90000"/>
                  </a:lnSpc>
                  <a:defRPr/>
                </a:pPr>
                <a:r>
                  <a:rPr lang="en-US" altLang="en-US" sz="1600" dirty="0">
                    <a:gradFill>
                      <a:gsLst>
                        <a:gs pos="20000">
                          <a:prstClr val="white"/>
                        </a:gs>
                        <a:gs pos="42000">
                          <a:prstClr val="white"/>
                        </a:gs>
                      </a:gsLst>
                      <a:lin ang="5400000" scaled="0"/>
                    </a:gradFill>
                  </a:rPr>
                  <a:t>Virtual Machines</a:t>
                </a:r>
              </a:p>
            </p:txBody>
          </p:sp>
          <p:grpSp>
            <p:nvGrpSpPr>
              <p:cNvPr id="125" name="Group 124"/>
              <p:cNvGrpSpPr/>
              <p:nvPr/>
            </p:nvGrpSpPr>
            <p:grpSpPr>
              <a:xfrm>
                <a:off x="10624907" y="4945090"/>
                <a:ext cx="687905" cy="569595"/>
                <a:chOff x="10786370" y="4957790"/>
                <a:chExt cx="687905" cy="569595"/>
              </a:xfrm>
            </p:grpSpPr>
            <p:sp>
              <p:nvSpPr>
                <p:cNvPr id="124" name="Rectangle 123"/>
                <p:cNvSpPr/>
                <p:nvPr/>
              </p:nvSpPr>
              <p:spPr bwMode="auto">
                <a:xfrm>
                  <a:off x="10797540" y="4975860"/>
                  <a:ext cx="662940" cy="396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p:cNvGrpSpPr/>
                <p:nvPr/>
              </p:nvGrpSpPr>
              <p:grpSpPr>
                <a:xfrm>
                  <a:off x="10786370" y="4957790"/>
                  <a:ext cx="687905" cy="569595"/>
                  <a:chOff x="9052570" y="4976360"/>
                  <a:chExt cx="569133" cy="471250"/>
                </a:xfrm>
              </p:grpSpPr>
              <p:sp>
                <p:nvSpPr>
                  <p:cNvPr id="121" name="Freeform 38"/>
                  <p:cNvSpPr>
                    <a:spLocks noEditPoints="1"/>
                  </p:cNvSpPr>
                  <p:nvPr/>
                </p:nvSpPr>
                <p:spPr bwMode="auto">
                  <a:xfrm>
                    <a:off x="9236023" y="5030254"/>
                    <a:ext cx="202227" cy="230113"/>
                  </a:xfrm>
                  <a:custGeom>
                    <a:avLst/>
                    <a:gdLst>
                      <a:gd name="T0" fmla="*/ 1516 w 2879"/>
                      <a:gd name="T1" fmla="*/ 1705 h 3276"/>
                      <a:gd name="T2" fmla="*/ 1513 w 2879"/>
                      <a:gd name="T3" fmla="*/ 3276 h 3276"/>
                      <a:gd name="T4" fmla="*/ 2877 w 2879"/>
                      <a:gd name="T5" fmla="*/ 2491 h 3276"/>
                      <a:gd name="T6" fmla="*/ 2879 w 2879"/>
                      <a:gd name="T7" fmla="*/ 919 h 3276"/>
                      <a:gd name="T8" fmla="*/ 1516 w 2879"/>
                      <a:gd name="T9" fmla="*/ 1705 h 3276"/>
                      <a:gd name="T10" fmla="*/ 0 w 2879"/>
                      <a:gd name="T11" fmla="*/ 2488 h 3276"/>
                      <a:gd name="T12" fmla="*/ 1362 w 2879"/>
                      <a:gd name="T13" fmla="*/ 3276 h 3276"/>
                      <a:gd name="T14" fmla="*/ 1364 w 2879"/>
                      <a:gd name="T15" fmla="*/ 1707 h 3276"/>
                      <a:gd name="T16" fmla="*/ 2 w 2879"/>
                      <a:gd name="T17" fmla="*/ 919 h 3276"/>
                      <a:gd name="T18" fmla="*/ 0 w 2879"/>
                      <a:gd name="T19" fmla="*/ 2488 h 3276"/>
                      <a:gd name="T20" fmla="*/ 1442 w 2879"/>
                      <a:gd name="T21" fmla="*/ 0 h 3276"/>
                      <a:gd name="T22" fmla="*/ 78 w 2879"/>
                      <a:gd name="T23" fmla="*/ 786 h 3276"/>
                      <a:gd name="T24" fmla="*/ 1440 w 2879"/>
                      <a:gd name="T25" fmla="*/ 1572 h 3276"/>
                      <a:gd name="T26" fmla="*/ 2804 w 2879"/>
                      <a:gd name="T27" fmla="*/ 788 h 3276"/>
                      <a:gd name="T28" fmla="*/ 1442 w 2879"/>
                      <a:gd name="T29"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79" h="3276">
                        <a:moveTo>
                          <a:pt x="1516" y="1705"/>
                        </a:moveTo>
                        <a:lnTo>
                          <a:pt x="1513" y="3276"/>
                        </a:lnTo>
                        <a:lnTo>
                          <a:pt x="2877" y="2491"/>
                        </a:lnTo>
                        <a:lnTo>
                          <a:pt x="2879" y="919"/>
                        </a:lnTo>
                        <a:lnTo>
                          <a:pt x="1516" y="1705"/>
                        </a:lnTo>
                        <a:close/>
                        <a:moveTo>
                          <a:pt x="0" y="2488"/>
                        </a:moveTo>
                        <a:lnTo>
                          <a:pt x="1362" y="3276"/>
                        </a:lnTo>
                        <a:lnTo>
                          <a:pt x="1364" y="1707"/>
                        </a:lnTo>
                        <a:lnTo>
                          <a:pt x="2" y="919"/>
                        </a:lnTo>
                        <a:lnTo>
                          <a:pt x="0" y="2488"/>
                        </a:lnTo>
                        <a:close/>
                        <a:moveTo>
                          <a:pt x="1442" y="0"/>
                        </a:moveTo>
                        <a:lnTo>
                          <a:pt x="78" y="786"/>
                        </a:lnTo>
                        <a:lnTo>
                          <a:pt x="1440" y="1572"/>
                        </a:lnTo>
                        <a:lnTo>
                          <a:pt x="2804" y="788"/>
                        </a:lnTo>
                        <a:lnTo>
                          <a:pt x="1442" y="0"/>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sp>
                <p:nvSpPr>
                  <p:cNvPr id="122" name="Freeform 42"/>
                  <p:cNvSpPr>
                    <a:spLocks noEditPoints="1"/>
                  </p:cNvSpPr>
                  <p:nvPr/>
                </p:nvSpPr>
                <p:spPr bwMode="auto">
                  <a:xfrm>
                    <a:off x="9052570" y="4976360"/>
                    <a:ext cx="569133" cy="471250"/>
                  </a:xfrm>
                  <a:custGeom>
                    <a:avLst/>
                    <a:gdLst>
                      <a:gd name="T0" fmla="*/ 1197 w 1907"/>
                      <a:gd name="T1" fmla="*/ 1489 h 1579"/>
                      <a:gd name="T2" fmla="*/ 1173 w 1907"/>
                      <a:gd name="T3" fmla="*/ 1460 h 1579"/>
                      <a:gd name="T4" fmla="*/ 1168 w 1907"/>
                      <a:gd name="T5" fmla="*/ 1360 h 1579"/>
                      <a:gd name="T6" fmla="*/ 1011 w 1907"/>
                      <a:gd name="T7" fmla="*/ 1360 h 1579"/>
                      <a:gd name="T8" fmla="*/ 906 w 1907"/>
                      <a:gd name="T9" fmla="*/ 1360 h 1579"/>
                      <a:gd name="T10" fmla="*/ 744 w 1907"/>
                      <a:gd name="T11" fmla="*/ 1360 h 1579"/>
                      <a:gd name="T12" fmla="*/ 739 w 1907"/>
                      <a:gd name="T13" fmla="*/ 1460 h 1579"/>
                      <a:gd name="T14" fmla="*/ 715 w 1907"/>
                      <a:gd name="T15" fmla="*/ 1489 h 1579"/>
                      <a:gd name="T16" fmla="*/ 630 w 1907"/>
                      <a:gd name="T17" fmla="*/ 1565 h 1579"/>
                      <a:gd name="T18" fmla="*/ 644 w 1907"/>
                      <a:gd name="T19" fmla="*/ 1579 h 1579"/>
                      <a:gd name="T20" fmla="*/ 906 w 1907"/>
                      <a:gd name="T21" fmla="*/ 1579 h 1579"/>
                      <a:gd name="T22" fmla="*/ 1011 w 1907"/>
                      <a:gd name="T23" fmla="*/ 1579 h 1579"/>
                      <a:gd name="T24" fmla="*/ 1268 w 1907"/>
                      <a:gd name="T25" fmla="*/ 1579 h 1579"/>
                      <a:gd name="T26" fmla="*/ 1283 w 1907"/>
                      <a:gd name="T27" fmla="*/ 1565 h 1579"/>
                      <a:gd name="T28" fmla="*/ 1197 w 1907"/>
                      <a:gd name="T29" fmla="*/ 1489 h 1579"/>
                      <a:gd name="T30" fmla="*/ 1197 w 1907"/>
                      <a:gd name="T31" fmla="*/ 1489 h 1579"/>
                      <a:gd name="T32" fmla="*/ 1850 w 1907"/>
                      <a:gd name="T33" fmla="*/ 0 h 1579"/>
                      <a:gd name="T34" fmla="*/ 57 w 1907"/>
                      <a:gd name="T35" fmla="*/ 0 h 1579"/>
                      <a:gd name="T36" fmla="*/ 0 w 1907"/>
                      <a:gd name="T37" fmla="*/ 57 h 1579"/>
                      <a:gd name="T38" fmla="*/ 0 w 1907"/>
                      <a:gd name="T39" fmla="*/ 1264 h 1579"/>
                      <a:gd name="T40" fmla="*/ 57 w 1907"/>
                      <a:gd name="T41" fmla="*/ 1321 h 1579"/>
                      <a:gd name="T42" fmla="*/ 1850 w 1907"/>
                      <a:gd name="T43" fmla="*/ 1321 h 1579"/>
                      <a:gd name="T44" fmla="*/ 1907 w 1907"/>
                      <a:gd name="T45" fmla="*/ 1264 h 1579"/>
                      <a:gd name="T46" fmla="*/ 1907 w 1907"/>
                      <a:gd name="T47" fmla="*/ 57 h 1579"/>
                      <a:gd name="T48" fmla="*/ 1850 w 1907"/>
                      <a:gd name="T49" fmla="*/ 0 h 1579"/>
                      <a:gd name="T50" fmla="*/ 1817 w 1907"/>
                      <a:gd name="T51" fmla="*/ 1083 h 1579"/>
                      <a:gd name="T52" fmla="*/ 91 w 1907"/>
                      <a:gd name="T53" fmla="*/ 1083 h 1579"/>
                      <a:gd name="T54" fmla="*/ 91 w 1907"/>
                      <a:gd name="T55" fmla="*/ 95 h 1579"/>
                      <a:gd name="T56" fmla="*/ 1817 w 1907"/>
                      <a:gd name="T57" fmla="*/ 95 h 1579"/>
                      <a:gd name="T58" fmla="*/ 1817 w 1907"/>
                      <a:gd name="T59" fmla="*/ 1083 h 1579"/>
                      <a:gd name="T60" fmla="*/ 1817 w 1907"/>
                      <a:gd name="T61" fmla="*/ 1083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7" h="1579">
                        <a:moveTo>
                          <a:pt x="1197" y="1489"/>
                        </a:moveTo>
                        <a:cubicBezTo>
                          <a:pt x="1197" y="1489"/>
                          <a:pt x="1178" y="1469"/>
                          <a:pt x="1173" y="1460"/>
                        </a:cubicBezTo>
                        <a:cubicBezTo>
                          <a:pt x="1168" y="1441"/>
                          <a:pt x="1168" y="1384"/>
                          <a:pt x="1168" y="1360"/>
                        </a:cubicBezTo>
                        <a:cubicBezTo>
                          <a:pt x="1011" y="1360"/>
                          <a:pt x="1011" y="1360"/>
                          <a:pt x="1011" y="1360"/>
                        </a:cubicBezTo>
                        <a:cubicBezTo>
                          <a:pt x="906" y="1360"/>
                          <a:pt x="906" y="1360"/>
                          <a:pt x="906" y="1360"/>
                        </a:cubicBezTo>
                        <a:cubicBezTo>
                          <a:pt x="744" y="1360"/>
                          <a:pt x="744" y="1360"/>
                          <a:pt x="744" y="1360"/>
                        </a:cubicBezTo>
                        <a:cubicBezTo>
                          <a:pt x="744" y="1384"/>
                          <a:pt x="749" y="1441"/>
                          <a:pt x="739" y="1460"/>
                        </a:cubicBezTo>
                        <a:cubicBezTo>
                          <a:pt x="734" y="1469"/>
                          <a:pt x="715" y="1489"/>
                          <a:pt x="715" y="1489"/>
                        </a:cubicBezTo>
                        <a:cubicBezTo>
                          <a:pt x="630" y="1565"/>
                          <a:pt x="630" y="1565"/>
                          <a:pt x="630" y="1565"/>
                        </a:cubicBezTo>
                        <a:cubicBezTo>
                          <a:pt x="630" y="1574"/>
                          <a:pt x="639" y="1579"/>
                          <a:pt x="644" y="1579"/>
                        </a:cubicBezTo>
                        <a:cubicBezTo>
                          <a:pt x="906" y="1579"/>
                          <a:pt x="906" y="1579"/>
                          <a:pt x="906" y="1579"/>
                        </a:cubicBezTo>
                        <a:cubicBezTo>
                          <a:pt x="1011" y="1579"/>
                          <a:pt x="1011" y="1579"/>
                          <a:pt x="1011" y="1579"/>
                        </a:cubicBezTo>
                        <a:cubicBezTo>
                          <a:pt x="1268" y="1579"/>
                          <a:pt x="1268" y="1579"/>
                          <a:pt x="1268" y="1579"/>
                        </a:cubicBezTo>
                        <a:cubicBezTo>
                          <a:pt x="1273" y="1579"/>
                          <a:pt x="1283" y="1574"/>
                          <a:pt x="1283" y="1565"/>
                        </a:cubicBezTo>
                        <a:cubicBezTo>
                          <a:pt x="1197" y="1489"/>
                          <a:pt x="1197" y="1489"/>
                          <a:pt x="1197" y="1489"/>
                        </a:cubicBezTo>
                        <a:cubicBezTo>
                          <a:pt x="1197" y="1489"/>
                          <a:pt x="1197" y="1489"/>
                          <a:pt x="1197" y="1489"/>
                        </a:cubicBezTo>
                        <a:close/>
                        <a:moveTo>
                          <a:pt x="1850" y="0"/>
                        </a:moveTo>
                        <a:cubicBezTo>
                          <a:pt x="57" y="0"/>
                          <a:pt x="57" y="0"/>
                          <a:pt x="57" y="0"/>
                        </a:cubicBezTo>
                        <a:cubicBezTo>
                          <a:pt x="24" y="0"/>
                          <a:pt x="0" y="23"/>
                          <a:pt x="0" y="57"/>
                        </a:cubicBezTo>
                        <a:cubicBezTo>
                          <a:pt x="0" y="1264"/>
                          <a:pt x="0" y="1264"/>
                          <a:pt x="0" y="1264"/>
                        </a:cubicBezTo>
                        <a:cubicBezTo>
                          <a:pt x="0" y="1298"/>
                          <a:pt x="24" y="1321"/>
                          <a:pt x="57" y="1321"/>
                        </a:cubicBezTo>
                        <a:cubicBezTo>
                          <a:pt x="1850" y="1321"/>
                          <a:pt x="1850" y="1321"/>
                          <a:pt x="1850" y="1321"/>
                        </a:cubicBezTo>
                        <a:cubicBezTo>
                          <a:pt x="1884" y="1321"/>
                          <a:pt x="1907" y="1298"/>
                          <a:pt x="1907" y="1264"/>
                        </a:cubicBezTo>
                        <a:cubicBezTo>
                          <a:pt x="1907" y="57"/>
                          <a:pt x="1907" y="57"/>
                          <a:pt x="1907" y="57"/>
                        </a:cubicBezTo>
                        <a:cubicBezTo>
                          <a:pt x="1907" y="23"/>
                          <a:pt x="1884" y="0"/>
                          <a:pt x="1850" y="0"/>
                        </a:cubicBezTo>
                        <a:close/>
                        <a:moveTo>
                          <a:pt x="1817" y="1083"/>
                        </a:moveTo>
                        <a:cubicBezTo>
                          <a:pt x="91" y="1083"/>
                          <a:pt x="91" y="1083"/>
                          <a:pt x="91" y="1083"/>
                        </a:cubicBezTo>
                        <a:cubicBezTo>
                          <a:pt x="91" y="95"/>
                          <a:pt x="91" y="95"/>
                          <a:pt x="91" y="95"/>
                        </a:cubicBezTo>
                        <a:cubicBezTo>
                          <a:pt x="1817" y="95"/>
                          <a:pt x="1817" y="95"/>
                          <a:pt x="1817" y="95"/>
                        </a:cubicBezTo>
                        <a:cubicBezTo>
                          <a:pt x="1817" y="1083"/>
                          <a:pt x="1817" y="1083"/>
                          <a:pt x="1817" y="1083"/>
                        </a:cubicBezTo>
                        <a:cubicBezTo>
                          <a:pt x="1817" y="1083"/>
                          <a:pt x="1817" y="1083"/>
                          <a:pt x="1817" y="1083"/>
                        </a:cubicBez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914367">
                      <a:defRPr/>
                    </a:pPr>
                    <a:endParaRPr lang="en-US" sz="2400">
                      <a:solidFill>
                        <a:prstClr val="black"/>
                      </a:solidFill>
                    </a:endParaRPr>
                  </a:p>
                </p:txBody>
              </p:sp>
            </p:grpSp>
          </p:grpSp>
        </p:grpSp>
        <p:sp>
          <p:nvSpPr>
            <p:cNvPr id="126" name="Freeform 69"/>
            <p:cNvSpPr>
              <a:spLocks/>
            </p:cNvSpPr>
            <p:nvPr/>
          </p:nvSpPr>
          <p:spPr bwMode="auto">
            <a:xfrm>
              <a:off x="10253270" y="3597374"/>
              <a:ext cx="1672972" cy="45720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altLang="en-US" sz="1371" b="1" dirty="0">
                  <a:solidFill>
                    <a:srgbClr val="FFFFFF"/>
                  </a:solidFill>
                  <a:latin typeface="Segoe UI Semibold" panose="020B0702040204020203" pitchFamily="34" charset="0"/>
                </a:rPr>
                <a:t>Depends on SQL</a:t>
              </a:r>
              <a:endParaRPr lang="en-US" altLang="en-US" sz="3529" dirty="0">
                <a:solidFill>
                  <a:srgbClr val="00B0F0"/>
                </a:solidFill>
              </a:endParaRPr>
            </a:p>
          </p:txBody>
        </p:sp>
        <p:sp>
          <p:nvSpPr>
            <p:cNvPr id="75" name="Oval 72"/>
            <p:cNvSpPr>
              <a:spLocks noChangeArrowheads="1"/>
            </p:cNvSpPr>
            <p:nvPr/>
          </p:nvSpPr>
          <p:spPr bwMode="auto">
            <a:xfrm>
              <a:off x="6145388" y="5521340"/>
              <a:ext cx="145699" cy="147317"/>
            </a:xfrm>
            <a:prstGeom prst="ellipse">
              <a:avLst/>
            </a:prstGeom>
            <a:solidFill>
              <a:schemeClr val="tx1"/>
            </a:solidFill>
            <a:ln>
              <a:noFill/>
            </a:ln>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nvGrpSpPr>
            <p:cNvPr id="130" name="Group 129"/>
            <p:cNvGrpSpPr/>
            <p:nvPr/>
          </p:nvGrpSpPr>
          <p:grpSpPr>
            <a:xfrm>
              <a:off x="6191250" y="5615492"/>
              <a:ext cx="2537188" cy="807818"/>
              <a:chOff x="6038411" y="5937156"/>
              <a:chExt cx="2537188" cy="807818"/>
            </a:xfrm>
            <a:solidFill>
              <a:schemeClr val="tx1"/>
            </a:solidFill>
          </p:grpSpPr>
          <p:sp>
            <p:nvSpPr>
              <p:cNvPr id="74" name="Freeform 71"/>
              <p:cNvSpPr>
                <a:spLocks/>
              </p:cNvSpPr>
              <p:nvPr/>
            </p:nvSpPr>
            <p:spPr bwMode="auto">
              <a:xfrm>
                <a:off x="6038411" y="5937156"/>
                <a:ext cx="2477336" cy="807818"/>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sp>
            <p:nvSpPr>
              <p:cNvPr id="76" name="Freeform 73"/>
              <p:cNvSpPr>
                <a:spLocks/>
              </p:cNvSpPr>
              <p:nvPr/>
            </p:nvSpPr>
            <p:spPr bwMode="auto">
              <a:xfrm>
                <a:off x="8420187" y="6001900"/>
                <a:ext cx="155412" cy="132748"/>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1" rIns="91400" bIns="45701" numCol="1" anchor="t" anchorCtr="0" compatLnSpc="1">
                <a:prstTxWarp prst="textNoShape">
                  <a:avLst/>
                </a:prstTxWarp>
              </a:bodyPr>
              <a:lstStyle/>
              <a:p>
                <a:pPr defTabSz="913990">
                  <a:defRPr/>
                </a:pPr>
                <a:endParaRPr lang="en-US">
                  <a:solidFill>
                    <a:srgbClr val="00B0F0"/>
                  </a:solidFill>
                </a:endParaRPr>
              </a:p>
            </p:txBody>
          </p:sp>
        </p:grpSp>
        <p:sp>
          <p:nvSpPr>
            <p:cNvPr id="77" name="Freeform 74"/>
            <p:cNvSpPr>
              <a:spLocks/>
            </p:cNvSpPr>
            <p:nvPr/>
          </p:nvSpPr>
          <p:spPr bwMode="auto">
            <a:xfrm>
              <a:off x="6488003" y="6201220"/>
              <a:ext cx="1827618" cy="400110"/>
            </a:xfrm>
            <a:prstGeom prst="rect">
              <a:avLst/>
            </a:prstGeom>
            <a:solidFill>
              <a:srgbClr val="0075C9"/>
            </a:solidFill>
            <a:ln w="9525">
              <a:noFill/>
              <a:round/>
              <a:headEnd/>
              <a:tailEnd/>
            </a:ln>
            <a:extLst/>
          </p:spPr>
          <p:txBody>
            <a:bodyPr vert="horz" wrap="square" lIns="143407" tIns="89630" rIns="143407" bIns="89630" numCol="1" anchor="t" anchorCtr="0" compatLnSpc="1">
              <a:prstTxWarp prst="textNoShape">
                <a:avLst/>
              </a:prstTxWarp>
              <a:noAutofit/>
            </a:bodyPr>
            <a:lstStyle/>
            <a:p>
              <a:pPr algn="ctr" defTabSz="913990">
                <a:defRPr/>
              </a:pPr>
              <a:r>
                <a:rPr lang="en-US" sz="1371" b="1" dirty="0">
                  <a:solidFill>
                    <a:srgbClr val="FFFFFF"/>
                  </a:solidFill>
                  <a:latin typeface="Segoe UI Semibold" panose="020B0702040204020203" pitchFamily="34" charset="0"/>
                </a:rPr>
                <a:t>SQL configuration</a:t>
              </a:r>
            </a:p>
          </p:txBody>
        </p:sp>
      </p:grpSp>
    </p:spTree>
    <p:extLst>
      <p:ext uri="{BB962C8B-B14F-4D97-AF65-F5344CB8AC3E}">
        <p14:creationId xmlns:p14="http://schemas.microsoft.com/office/powerpoint/2010/main" val="893900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1" y="530097"/>
            <a:ext cx="10972800" cy="761891"/>
          </a:xfrm>
        </p:spPr>
        <p:txBody>
          <a:bodyPr/>
          <a:lstStyle/>
          <a:p>
            <a:r>
              <a:rPr lang="en-US" b="0" dirty="0" smtClean="0">
                <a:solidFill>
                  <a:schemeClr val="tx1"/>
                </a:solidFill>
                <a:latin typeface="Segoe UI Light" panose="020B0502040204020203" pitchFamily="34" charset="0"/>
                <a:cs typeface="Segoe UI Light" panose="020B0502040204020203" pitchFamily="34" charset="0"/>
              </a:rPr>
              <a:t>JSON files—simpler than they look</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sz="2353" b="0" dirty="0">
                <a:gradFill>
                  <a:gsLst>
                    <a:gs pos="2917">
                      <a:schemeClr val="tx1"/>
                    </a:gs>
                    <a:gs pos="30000">
                      <a:schemeClr val="tx1"/>
                    </a:gs>
                  </a:gsLst>
                  <a:lin ang="5400000" scaled="0"/>
                </a:gradFill>
                <a:latin typeface="Segoe UI" panose="020B0502040204020203" pitchFamily="34" charset="0"/>
              </a:rPr>
              <a:t>Schema, content version, parameters, variables, resources, and outputs</a:t>
            </a:r>
            <a:endParaRPr lang="en-US" sz="2353" b="0" dirty="0">
              <a:latin typeface="Segoe UI" panose="020B0502040204020203" pitchFamily="34" charset="0"/>
            </a:endParaRPr>
          </a:p>
        </p:txBody>
      </p:sp>
      <p:pic>
        <p:nvPicPr>
          <p:cNvPr id="4" name="Picture 3"/>
          <p:cNvPicPr>
            <a:picLocks noChangeAspect="1"/>
          </p:cNvPicPr>
          <p:nvPr/>
        </p:nvPicPr>
        <p:blipFill>
          <a:blip r:embed="rId3"/>
          <a:stretch>
            <a:fillRect/>
          </a:stretch>
        </p:blipFill>
        <p:spPr>
          <a:xfrm>
            <a:off x="472615" y="1893098"/>
            <a:ext cx="7595220" cy="3885455"/>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1396227" y="3322642"/>
            <a:ext cx="5322511" cy="2129003"/>
          </a:xfrm>
          <a:prstGeom prst="rect">
            <a:avLst/>
          </a:prstGeom>
          <a:ln w="57150" cap="sq">
            <a:solidFill>
              <a:schemeClr val="tx1"/>
            </a:solidFill>
            <a:miter lim="800000"/>
          </a:ln>
        </p:spPr>
      </p:pic>
      <p:pic>
        <p:nvPicPr>
          <p:cNvPr id="6" name="Picture 5"/>
          <p:cNvPicPr>
            <a:picLocks noChangeAspect="1"/>
          </p:cNvPicPr>
          <p:nvPr/>
        </p:nvPicPr>
        <p:blipFill>
          <a:blip r:embed="rId5"/>
          <a:stretch>
            <a:fillRect/>
          </a:stretch>
        </p:blipFill>
        <p:spPr>
          <a:xfrm>
            <a:off x="664405" y="3404817"/>
            <a:ext cx="7713633" cy="480522"/>
          </a:xfrm>
          <a:prstGeom prst="rect">
            <a:avLst/>
          </a:prstGeom>
          <a:ln w="57150" cap="sq">
            <a:solidFill>
              <a:schemeClr val="tx1"/>
            </a:solidFill>
            <a:miter lim="800000"/>
          </a:ln>
        </p:spPr>
      </p:pic>
      <p:pic>
        <p:nvPicPr>
          <p:cNvPr id="7" name="Picture 6"/>
          <p:cNvPicPr>
            <a:picLocks noChangeAspect="1"/>
          </p:cNvPicPr>
          <p:nvPr/>
        </p:nvPicPr>
        <p:blipFill>
          <a:blip r:embed="rId6"/>
          <a:stretch>
            <a:fillRect/>
          </a:stretch>
        </p:blipFill>
        <p:spPr>
          <a:xfrm>
            <a:off x="886251" y="2222836"/>
            <a:ext cx="8214156" cy="3577315"/>
          </a:xfrm>
          <a:prstGeom prst="rect">
            <a:avLst/>
          </a:prstGeom>
          <a:ln w="57150" cap="sq">
            <a:solidFill>
              <a:schemeClr val="tx1"/>
            </a:solidFill>
            <a:miter lim="800000"/>
          </a:ln>
        </p:spPr>
      </p:pic>
      <p:pic>
        <p:nvPicPr>
          <p:cNvPr id="8" name="Picture 7"/>
          <p:cNvPicPr>
            <a:picLocks noChangeAspect="1"/>
          </p:cNvPicPr>
          <p:nvPr/>
        </p:nvPicPr>
        <p:blipFill>
          <a:blip r:embed="rId7"/>
          <a:stretch>
            <a:fillRect/>
          </a:stretch>
        </p:blipFill>
        <p:spPr>
          <a:xfrm>
            <a:off x="886251" y="2153219"/>
            <a:ext cx="7491787" cy="3974741"/>
          </a:xfrm>
          <a:prstGeom prst="rect">
            <a:avLst/>
          </a:prstGeom>
          <a:ln w="57150" cap="sq">
            <a:solidFill>
              <a:schemeClr val="tx1"/>
            </a:solidFill>
            <a:miter lim="800000"/>
          </a:ln>
        </p:spPr>
      </p:pic>
      <p:pic>
        <p:nvPicPr>
          <p:cNvPr id="9" name="Picture 8"/>
          <p:cNvPicPr>
            <a:picLocks noChangeAspect="1"/>
          </p:cNvPicPr>
          <p:nvPr/>
        </p:nvPicPr>
        <p:blipFill>
          <a:blip r:embed="rId8"/>
          <a:stretch>
            <a:fillRect/>
          </a:stretch>
        </p:blipFill>
        <p:spPr>
          <a:xfrm>
            <a:off x="1042859" y="1942612"/>
            <a:ext cx="5413338" cy="4444139"/>
          </a:xfrm>
          <a:prstGeom prst="rect">
            <a:avLst/>
          </a:prstGeom>
          <a:ln w="57150" cap="sq">
            <a:solidFill>
              <a:schemeClr val="tx1"/>
            </a:solidFill>
            <a:miter lim="800000"/>
          </a:ln>
        </p:spPr>
      </p:pic>
    </p:spTree>
    <p:extLst>
      <p:ext uri="{BB962C8B-B14F-4D97-AF65-F5344CB8AC3E}">
        <p14:creationId xmlns:p14="http://schemas.microsoft.com/office/powerpoint/2010/main" val="100299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650" fill="hold"/>
                                        <p:tgtEl>
                                          <p:spTgt spid="6"/>
                                        </p:tgtEl>
                                        <p:attrNameLst>
                                          <p:attrName>ppt_w</p:attrName>
                                        </p:attrNameLst>
                                      </p:cBhvr>
                                      <p:tavLst>
                                        <p:tav tm="0">
                                          <p:val>
                                            <p:fltVal val="0"/>
                                          </p:val>
                                        </p:tav>
                                        <p:tav tm="100000">
                                          <p:val>
                                            <p:strVal val="#ppt_w"/>
                                          </p:val>
                                        </p:tav>
                                      </p:tavLst>
                                    </p:anim>
                                    <p:anim calcmode="lin" valueType="num">
                                      <p:cBhvr>
                                        <p:cTn id="8" dur="650" fill="hold"/>
                                        <p:tgtEl>
                                          <p:spTgt spid="6"/>
                                        </p:tgtEl>
                                        <p:attrNameLst>
                                          <p:attrName>ppt_h</p:attrName>
                                        </p:attrNameLst>
                                      </p:cBhvr>
                                      <p:tavLst>
                                        <p:tav tm="0">
                                          <p:val>
                                            <p:fltVal val="0"/>
                                          </p:val>
                                        </p:tav>
                                        <p:tav tm="100000">
                                          <p:val>
                                            <p:strVal val="#ppt_h"/>
                                          </p:val>
                                        </p:tav>
                                      </p:tavLst>
                                    </p:anim>
                                    <p:animEffect transition="in" filter="fade">
                                      <p:cBhvr>
                                        <p:cTn id="9" dur="6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200"/>
                                        <p:tgtEl>
                                          <p:spTgt spid="6"/>
                                        </p:tgtEl>
                                      </p:cBhvr>
                                    </p:animEffect>
                                    <p:set>
                                      <p:cBhvr>
                                        <p:cTn id="14" dur="1" fill="hold">
                                          <p:stCondLst>
                                            <p:cond delay="199"/>
                                          </p:stCondLst>
                                        </p:cTn>
                                        <p:tgtEl>
                                          <p:spTgt spid="6"/>
                                        </p:tgtEl>
                                        <p:attrNameLst>
                                          <p:attrName>style.visibility</p:attrName>
                                        </p:attrNameLst>
                                      </p:cBhvr>
                                      <p:to>
                                        <p:strVal val="hidden"/>
                                      </p:to>
                                    </p:se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650" fill="hold"/>
                                        <p:tgtEl>
                                          <p:spTgt spid="7"/>
                                        </p:tgtEl>
                                        <p:attrNameLst>
                                          <p:attrName>ppt_w</p:attrName>
                                        </p:attrNameLst>
                                      </p:cBhvr>
                                      <p:tavLst>
                                        <p:tav tm="0">
                                          <p:val>
                                            <p:fltVal val="0"/>
                                          </p:val>
                                        </p:tav>
                                        <p:tav tm="100000">
                                          <p:val>
                                            <p:strVal val="#ppt_w"/>
                                          </p:val>
                                        </p:tav>
                                      </p:tavLst>
                                    </p:anim>
                                    <p:anim calcmode="lin" valueType="num">
                                      <p:cBhvr>
                                        <p:cTn id="18" dur="650" fill="hold"/>
                                        <p:tgtEl>
                                          <p:spTgt spid="7"/>
                                        </p:tgtEl>
                                        <p:attrNameLst>
                                          <p:attrName>ppt_h</p:attrName>
                                        </p:attrNameLst>
                                      </p:cBhvr>
                                      <p:tavLst>
                                        <p:tav tm="0">
                                          <p:val>
                                            <p:fltVal val="0"/>
                                          </p:val>
                                        </p:tav>
                                        <p:tav tm="100000">
                                          <p:val>
                                            <p:strVal val="#ppt_h"/>
                                          </p:val>
                                        </p:tav>
                                      </p:tavLst>
                                    </p:anim>
                                    <p:animEffect transition="in" filter="fade">
                                      <p:cBhvr>
                                        <p:cTn id="19" dur="65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200"/>
                                        <p:tgtEl>
                                          <p:spTgt spid="7"/>
                                        </p:tgtEl>
                                      </p:cBhvr>
                                    </p:animEffect>
                                    <p:set>
                                      <p:cBhvr>
                                        <p:cTn id="24" dur="1" fill="hold">
                                          <p:stCondLst>
                                            <p:cond delay="199"/>
                                          </p:stCondLst>
                                        </p:cTn>
                                        <p:tgtEl>
                                          <p:spTgt spid="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650" fill="hold"/>
                                        <p:tgtEl>
                                          <p:spTgt spid="8"/>
                                        </p:tgtEl>
                                        <p:attrNameLst>
                                          <p:attrName>ppt_w</p:attrName>
                                        </p:attrNameLst>
                                      </p:cBhvr>
                                      <p:tavLst>
                                        <p:tav tm="0">
                                          <p:val>
                                            <p:fltVal val="0"/>
                                          </p:val>
                                        </p:tav>
                                        <p:tav tm="100000">
                                          <p:val>
                                            <p:strVal val="#ppt_w"/>
                                          </p:val>
                                        </p:tav>
                                      </p:tavLst>
                                    </p:anim>
                                    <p:anim calcmode="lin" valueType="num">
                                      <p:cBhvr>
                                        <p:cTn id="28" dur="650" fill="hold"/>
                                        <p:tgtEl>
                                          <p:spTgt spid="8"/>
                                        </p:tgtEl>
                                        <p:attrNameLst>
                                          <p:attrName>ppt_h</p:attrName>
                                        </p:attrNameLst>
                                      </p:cBhvr>
                                      <p:tavLst>
                                        <p:tav tm="0">
                                          <p:val>
                                            <p:fltVal val="0"/>
                                          </p:val>
                                        </p:tav>
                                        <p:tav tm="100000">
                                          <p:val>
                                            <p:strVal val="#ppt_h"/>
                                          </p:val>
                                        </p:tav>
                                      </p:tavLst>
                                    </p:anim>
                                    <p:animEffect transition="in" filter="fade">
                                      <p:cBhvr>
                                        <p:cTn id="29" dur="6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200"/>
                                        <p:tgtEl>
                                          <p:spTgt spid="8"/>
                                        </p:tgtEl>
                                      </p:cBhvr>
                                    </p:animEffect>
                                    <p:set>
                                      <p:cBhvr>
                                        <p:cTn id="34" dur="1" fill="hold">
                                          <p:stCondLst>
                                            <p:cond delay="1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650" fill="hold"/>
                                        <p:tgtEl>
                                          <p:spTgt spid="9"/>
                                        </p:tgtEl>
                                        <p:attrNameLst>
                                          <p:attrName>ppt_w</p:attrName>
                                        </p:attrNameLst>
                                      </p:cBhvr>
                                      <p:tavLst>
                                        <p:tav tm="0">
                                          <p:val>
                                            <p:fltVal val="0"/>
                                          </p:val>
                                        </p:tav>
                                        <p:tav tm="100000">
                                          <p:val>
                                            <p:strVal val="#ppt_w"/>
                                          </p:val>
                                        </p:tav>
                                      </p:tavLst>
                                    </p:anim>
                                    <p:anim calcmode="lin" valueType="num">
                                      <p:cBhvr>
                                        <p:cTn id="38" dur="650" fill="hold"/>
                                        <p:tgtEl>
                                          <p:spTgt spid="9"/>
                                        </p:tgtEl>
                                        <p:attrNameLst>
                                          <p:attrName>ppt_h</p:attrName>
                                        </p:attrNameLst>
                                      </p:cBhvr>
                                      <p:tavLst>
                                        <p:tav tm="0">
                                          <p:val>
                                            <p:fltVal val="0"/>
                                          </p:val>
                                        </p:tav>
                                        <p:tav tm="100000">
                                          <p:val>
                                            <p:strVal val="#ppt_h"/>
                                          </p:val>
                                        </p:tav>
                                      </p:tavLst>
                                    </p:anim>
                                    <p:animEffect transition="in" filter="fade">
                                      <p:cBhvr>
                                        <p:cTn id="39" dur="65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200"/>
                                        <p:tgtEl>
                                          <p:spTgt spid="9"/>
                                        </p:tgtEl>
                                      </p:cBhvr>
                                    </p:animEffect>
                                    <p:set>
                                      <p:cBhvr>
                                        <p:cTn id="44" dur="1" fill="hold">
                                          <p:stCondLst>
                                            <p:cond delay="199"/>
                                          </p:stCondLst>
                                        </p:cTn>
                                        <p:tgtEl>
                                          <p:spTgt spid="9"/>
                                        </p:tgtEl>
                                        <p:attrNameLst>
                                          <p:attrName>style.visibility</p:attrName>
                                        </p:attrNameLst>
                                      </p:cBhvr>
                                      <p:to>
                                        <p:strVal val="hidden"/>
                                      </p:to>
                                    </p:set>
                                  </p:childTnLst>
                                </p:cTn>
                              </p:par>
                              <p:par>
                                <p:cTn id="45" presetID="53" presetClass="entr" presetSubtype="16"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650" fill="hold"/>
                                        <p:tgtEl>
                                          <p:spTgt spid="5"/>
                                        </p:tgtEl>
                                        <p:attrNameLst>
                                          <p:attrName>ppt_w</p:attrName>
                                        </p:attrNameLst>
                                      </p:cBhvr>
                                      <p:tavLst>
                                        <p:tav tm="0">
                                          <p:val>
                                            <p:fltVal val="0"/>
                                          </p:val>
                                        </p:tav>
                                        <p:tav tm="100000">
                                          <p:val>
                                            <p:strVal val="#ppt_w"/>
                                          </p:val>
                                        </p:tav>
                                      </p:tavLst>
                                    </p:anim>
                                    <p:anim calcmode="lin" valueType="num">
                                      <p:cBhvr>
                                        <p:cTn id="48" dur="650" fill="hold"/>
                                        <p:tgtEl>
                                          <p:spTgt spid="5"/>
                                        </p:tgtEl>
                                        <p:attrNameLst>
                                          <p:attrName>ppt_h</p:attrName>
                                        </p:attrNameLst>
                                      </p:cBhvr>
                                      <p:tavLst>
                                        <p:tav tm="0">
                                          <p:val>
                                            <p:fltVal val="0"/>
                                          </p:val>
                                        </p:tav>
                                        <p:tav tm="100000">
                                          <p:val>
                                            <p:strVal val="#ppt_h"/>
                                          </p:val>
                                        </p:tav>
                                      </p:tavLst>
                                    </p:anim>
                                    <p:animEffect transition="in" filter="fade">
                                      <p:cBhvr>
                                        <p:cTn id="49" dur="6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1534</TotalTime>
  <Words>5047</Words>
  <Application>Microsoft Office PowerPoint</Application>
  <PresentationFormat>Widescreen</PresentationFormat>
  <Paragraphs>807</Paragraphs>
  <Slides>62</Slides>
  <Notes>43</Notes>
  <HiddenSlides>0</HiddenSlides>
  <MMClips>0</MMClips>
  <ScaleCrop>false</ScaleCrop>
  <HeadingPairs>
    <vt:vector size="8" baseType="variant">
      <vt:variant>
        <vt:lpstr>Fonts Used</vt:lpstr>
      </vt:variant>
      <vt:variant>
        <vt:i4>18</vt:i4>
      </vt:variant>
      <vt:variant>
        <vt:lpstr>Theme</vt:lpstr>
      </vt:variant>
      <vt:variant>
        <vt:i4>7</vt:i4>
      </vt:variant>
      <vt:variant>
        <vt:lpstr>Embedded OLE Servers</vt:lpstr>
      </vt:variant>
      <vt:variant>
        <vt:i4>1</vt:i4>
      </vt:variant>
      <vt:variant>
        <vt:lpstr>Slide Titles</vt:lpstr>
      </vt:variant>
      <vt:variant>
        <vt:i4>62</vt:i4>
      </vt:variant>
    </vt:vector>
  </HeadingPairs>
  <TitlesOfParts>
    <vt:vector size="88" baseType="lpstr">
      <vt:lpstr>宋体</vt:lpstr>
      <vt:lpstr>Arial</vt:lpstr>
      <vt:lpstr>Calibri</vt:lpstr>
      <vt:lpstr>Calibri Light</vt:lpstr>
      <vt:lpstr>Cambria</vt:lpstr>
      <vt:lpstr>Century Gothic</vt:lpstr>
      <vt:lpstr>Consolas</vt:lpstr>
      <vt:lpstr>Courier New</vt:lpstr>
      <vt:lpstr>Mangal</vt:lpstr>
      <vt:lpstr>MS PGothic</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think-cell Slide</vt:lpstr>
      <vt:lpstr>Azure IaaS</vt:lpstr>
      <vt:lpstr>Agenda</vt:lpstr>
      <vt:lpstr>Your service</vt:lpstr>
      <vt:lpstr>PowerPoint Presentation</vt:lpstr>
      <vt:lpstr>PowerPoint Presentation</vt:lpstr>
      <vt:lpstr>Virtual Machines</vt:lpstr>
      <vt:lpstr>Azure Virtual Machines</vt:lpstr>
      <vt:lpstr>Provisioning VM</vt:lpstr>
      <vt:lpstr>VM Gallery</vt:lpstr>
      <vt:lpstr>Virtual Machine Sizes</vt:lpstr>
      <vt:lpstr>Scale-up options</vt:lpstr>
      <vt:lpstr>PowerPoint Presentation</vt:lpstr>
      <vt:lpstr>General Purpose Compute</vt:lpstr>
      <vt:lpstr>General Purpose Compute</vt:lpstr>
      <vt:lpstr>General Purpose Compute</vt:lpstr>
      <vt:lpstr>PowerPoint Presentation</vt:lpstr>
      <vt:lpstr>PowerPoint Presentation</vt:lpstr>
      <vt:lpstr>PowerPoint Presentation</vt:lpstr>
      <vt:lpstr>PowerPoint Presentation</vt:lpstr>
      <vt:lpstr>PowerPoint Presentation</vt:lpstr>
      <vt:lpstr>Key Improvements: Azure Virtual Machines (v2) </vt:lpstr>
      <vt:lpstr>Demo: Managing VMs using Azure portal</vt:lpstr>
      <vt:lpstr>Image Mobility</vt:lpstr>
      <vt:lpstr>VM Extensions</vt:lpstr>
      <vt:lpstr>Demo: Add an extension to a VM instance</vt:lpstr>
      <vt:lpstr>Data Persistence</vt:lpstr>
      <vt:lpstr>Disks and Images</vt:lpstr>
      <vt:lpstr>VM disk layout</vt:lpstr>
      <vt:lpstr>Temporary Drive Guidance</vt:lpstr>
      <vt:lpstr>Persistent Disks and Highly Durable</vt:lpstr>
      <vt:lpstr>PowerPoint Presentation</vt:lpstr>
      <vt:lpstr>PowerPoint Presentation</vt:lpstr>
      <vt:lpstr>PowerPoint Presentation</vt:lpstr>
      <vt:lpstr>Microsoft is committed to Linux and open source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Virtual Networks</vt:lpstr>
      <vt:lpstr>Azure Virtual Networks</vt:lpstr>
      <vt:lpstr>Virtual Network Scenarios</vt:lpstr>
      <vt:lpstr>Cross-premises Connectivity</vt:lpstr>
      <vt:lpstr>Demo: Virtual Network Point-to-Site Connection</vt:lpstr>
      <vt:lpstr>Azure Resource Manager</vt:lpstr>
      <vt:lpstr>Azure Resource Manager &amp; Resource Groups</vt:lpstr>
      <vt:lpstr>Azure Resource Manager (ARM)</vt:lpstr>
      <vt:lpstr>Azure Resource Manager templates</vt:lpstr>
      <vt:lpstr>JSON files—simpler than they look Schema, content version, parameters, variables, resources, and outputs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Phani Tipparaju</cp:lastModifiedBy>
  <cp:revision>36</cp:revision>
  <cp:lastPrinted>2014-03-26T17:46:13Z</cp:lastPrinted>
  <dcterms:created xsi:type="dcterms:W3CDTF">2015-04-27T14:53:15Z</dcterms:created>
  <dcterms:modified xsi:type="dcterms:W3CDTF">2016-01-09T17:15:10Z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